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Override PartName="/ppt/notesSlides/notesSlide17.xml" ContentType="application/vnd.openxmlformats-officedocument.presentationml.notesSlide+xml"/>
  <Default Extension="jpeg" ContentType="image/jpeg"/>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gif" ContentType="image/gif"/>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65" r:id="rId3"/>
    <p:sldId id="271" r:id="rId4"/>
    <p:sldId id="354" r:id="rId5"/>
    <p:sldId id="355" r:id="rId6"/>
    <p:sldId id="356" r:id="rId7"/>
    <p:sldId id="357" r:id="rId8"/>
    <p:sldId id="358" r:id="rId9"/>
    <p:sldId id="360" r:id="rId10"/>
    <p:sldId id="359" r:id="rId11"/>
    <p:sldId id="361" r:id="rId12"/>
    <p:sldId id="362" r:id="rId13"/>
    <p:sldId id="336" r:id="rId14"/>
    <p:sldId id="319" r:id="rId15"/>
    <p:sldId id="322" r:id="rId16"/>
    <p:sldId id="332" r:id="rId17"/>
    <p:sldId id="333" r:id="rId18"/>
    <p:sldId id="334" r:id="rId19"/>
    <p:sldId id="335" r:id="rId20"/>
    <p:sldId id="331" r:id="rId21"/>
    <p:sldId id="363" r:id="rId22"/>
    <p:sldId id="364" r:id="rId23"/>
    <p:sldId id="365" r:id="rId24"/>
    <p:sldId id="350" r:id="rId25"/>
    <p:sldId id="366" r:id="rId26"/>
    <p:sldId id="338" r:id="rId27"/>
    <p:sldId id="340" r:id="rId28"/>
    <p:sldId id="341" r:id="rId29"/>
    <p:sldId id="339" r:id="rId30"/>
    <p:sldId id="342" r:id="rId31"/>
    <p:sldId id="344" r:id="rId32"/>
    <p:sldId id="346" r:id="rId33"/>
    <p:sldId id="347" r:id="rId34"/>
    <p:sldId id="348" r:id="rId35"/>
    <p:sldId id="349" r:id="rId36"/>
    <p:sldId id="353" r:id="rId37"/>
  </p:sldIdLst>
  <p:sldSz cx="9144000" cy="5143500" type="screen16x9"/>
  <p:notesSz cx="6858000" cy="9144000"/>
  <p:embeddedFontLst>
    <p:embeddedFont>
      <p:font typeface="Proxima Nova" charset="0"/>
      <p:regular r:id="rId39"/>
      <p:bold r:id="rId40"/>
      <p:italic r:id="rId41"/>
      <p:boldItalic r:id="rId42"/>
    </p:embeddedFont>
    <p:embeddedFont>
      <p:font typeface="Cambria" pitchFamily="18"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D17B6D"/>
    <a:srgbClr val="EB254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64350" autoAdjust="0"/>
  </p:normalViewPr>
  <p:slideViewPr>
    <p:cSldViewPr snapToGrid="0">
      <p:cViewPr varScale="1">
        <p:scale>
          <a:sx n="58" d="100"/>
          <a:sy n="58" d="100"/>
        </p:scale>
        <p:origin x="-1496" y="-5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43DC97-2046-4174-8748-E63F686763F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E5927B37-1AD3-42EA-82D3-1AAFAAC42323}">
      <dgm:prSet phldrT="[Text]" custT="1"/>
      <dgm:spPr/>
      <dgm:t>
        <a:bodyPr/>
        <a:lstStyle/>
        <a:p>
          <a:r>
            <a:rPr lang="en-IN" sz="1800" dirty="0">
              <a:latin typeface="Cambria" panose="02040503050406030204" pitchFamily="18" charset="0"/>
              <a:ea typeface="Cambria" panose="02040503050406030204" pitchFamily="18" charset="0"/>
            </a:rPr>
            <a:t>Mobile computing</a:t>
          </a:r>
        </a:p>
      </dgm:t>
    </dgm:pt>
    <dgm:pt modelId="{4420DA4C-6693-412F-96D9-C552FFC2587B}" type="parTrans" cxnId="{67DFF222-AEBB-4EB0-BA31-CFBF117E30DE}">
      <dgm:prSet/>
      <dgm:spPr/>
      <dgm:t>
        <a:bodyPr/>
        <a:lstStyle/>
        <a:p>
          <a:endParaRPr lang="en-IN"/>
        </a:p>
      </dgm:t>
    </dgm:pt>
    <dgm:pt modelId="{719DDA9E-0C82-414B-8CF5-98BEB9ED8E62}" type="sibTrans" cxnId="{67DFF222-AEBB-4EB0-BA31-CFBF117E30DE}">
      <dgm:prSet/>
      <dgm:spPr/>
      <dgm:t>
        <a:bodyPr/>
        <a:lstStyle/>
        <a:p>
          <a:endParaRPr lang="en-IN"/>
        </a:p>
      </dgm:t>
    </dgm:pt>
    <dgm:pt modelId="{3A81C330-9DA8-4C21-90CC-CBAC957E14B0}">
      <dgm:prSet phldrT="[Text]" custT="1"/>
      <dgm:spPr>
        <a:solidFill>
          <a:schemeClr val="accent4">
            <a:lumMod val="60000"/>
            <a:lumOff val="40000"/>
          </a:schemeClr>
        </a:solidFill>
      </dgm:spPr>
      <dgm:t>
        <a:bodyPr/>
        <a:lstStyle/>
        <a:p>
          <a:r>
            <a:rPr lang="en-IN" sz="1800" b="0" i="0" dirty="0">
              <a:latin typeface="Cambria" panose="02040503050406030204" pitchFamily="18" charset="0"/>
              <a:ea typeface="Cambria" panose="02040503050406030204" pitchFamily="18" charset="0"/>
            </a:rPr>
            <a:t>Fixed &amp; Wired</a:t>
          </a:r>
          <a:endParaRPr lang="en-IN" sz="1800" dirty="0">
            <a:latin typeface="Cambria" panose="02040503050406030204" pitchFamily="18" charset="0"/>
            <a:ea typeface="Cambria" panose="02040503050406030204" pitchFamily="18" charset="0"/>
          </a:endParaRPr>
        </a:p>
      </dgm:t>
    </dgm:pt>
    <dgm:pt modelId="{18EB4D90-3BC1-46E4-BC92-4C7EDAF63995}" type="parTrans" cxnId="{7D1A8B62-F006-4DA0-9D01-4DF4E90C2162}">
      <dgm:prSet/>
      <dgm:spPr/>
      <dgm:t>
        <a:bodyPr/>
        <a:lstStyle/>
        <a:p>
          <a:endParaRPr lang="en-IN"/>
        </a:p>
      </dgm:t>
    </dgm:pt>
    <dgm:pt modelId="{B5724499-BA63-4D6B-9E60-9FD08FECD3DE}" type="sibTrans" cxnId="{7D1A8B62-F006-4DA0-9D01-4DF4E90C2162}">
      <dgm:prSet/>
      <dgm:spPr/>
      <dgm:t>
        <a:bodyPr/>
        <a:lstStyle/>
        <a:p>
          <a:endParaRPr lang="en-IN"/>
        </a:p>
      </dgm:t>
    </dgm:pt>
    <dgm:pt modelId="{119EC05A-B1FB-4AB0-B123-01A0CF0FE008}">
      <dgm:prSet custT="1"/>
      <dgm:spPr>
        <a:solidFill>
          <a:schemeClr val="accent5">
            <a:lumMod val="60000"/>
            <a:lumOff val="40000"/>
          </a:schemeClr>
        </a:solidFill>
      </dgm:spPr>
      <dgm:t>
        <a:bodyPr/>
        <a:lstStyle/>
        <a:p>
          <a:pPr>
            <a:buFont typeface="+mj-lt"/>
            <a:buNone/>
          </a:pPr>
          <a:r>
            <a:rPr lang="en-IN" sz="1800" b="0" i="0" dirty="0">
              <a:latin typeface="Cambria" panose="02040503050406030204" pitchFamily="18" charset="0"/>
              <a:ea typeface="Cambria" panose="02040503050406030204" pitchFamily="18" charset="0"/>
            </a:rPr>
            <a:t>Fixed &amp; Wireless</a:t>
          </a:r>
        </a:p>
      </dgm:t>
    </dgm:pt>
    <dgm:pt modelId="{E7B3BD12-2D1A-4A58-81AA-FC808260EE15}" type="parTrans" cxnId="{FCD0ECD1-BFCB-4C9F-8536-4464F0A2E28C}">
      <dgm:prSet/>
      <dgm:spPr/>
      <dgm:t>
        <a:bodyPr/>
        <a:lstStyle/>
        <a:p>
          <a:endParaRPr lang="en-IN"/>
        </a:p>
      </dgm:t>
    </dgm:pt>
    <dgm:pt modelId="{8845B989-30D2-4565-B2F6-915C51339230}" type="sibTrans" cxnId="{FCD0ECD1-BFCB-4C9F-8536-4464F0A2E28C}">
      <dgm:prSet/>
      <dgm:spPr/>
      <dgm:t>
        <a:bodyPr/>
        <a:lstStyle/>
        <a:p>
          <a:endParaRPr lang="en-IN"/>
        </a:p>
      </dgm:t>
    </dgm:pt>
    <dgm:pt modelId="{6F35F0AD-99D2-47A7-BEFB-E2D91C438065}">
      <dgm:prSet custT="1"/>
      <dgm:spPr>
        <a:solidFill>
          <a:schemeClr val="accent2">
            <a:lumMod val="75000"/>
            <a:lumOff val="25000"/>
          </a:schemeClr>
        </a:solidFill>
      </dgm:spPr>
      <dgm:t>
        <a:bodyPr/>
        <a:lstStyle/>
        <a:p>
          <a:pPr>
            <a:buFont typeface="+mj-lt"/>
            <a:buNone/>
          </a:pPr>
          <a:r>
            <a:rPr lang="en-IN" sz="1800" b="0" i="0" dirty="0">
              <a:latin typeface="Cambria" panose="02040503050406030204" pitchFamily="18" charset="0"/>
              <a:ea typeface="Cambria" panose="02040503050406030204" pitchFamily="18" charset="0"/>
            </a:rPr>
            <a:t>Mobile &amp; Wired</a:t>
          </a:r>
        </a:p>
      </dgm:t>
    </dgm:pt>
    <dgm:pt modelId="{B7DA7845-C018-46EC-9D68-284BF4A571D7}" type="parTrans" cxnId="{13D64619-9EA0-4D23-A03D-230DBC93280A}">
      <dgm:prSet/>
      <dgm:spPr/>
      <dgm:t>
        <a:bodyPr/>
        <a:lstStyle/>
        <a:p>
          <a:endParaRPr lang="en-IN"/>
        </a:p>
      </dgm:t>
    </dgm:pt>
    <dgm:pt modelId="{086CF716-9DF7-4962-9AC8-5D634AEC3D5E}" type="sibTrans" cxnId="{13D64619-9EA0-4D23-A03D-230DBC93280A}">
      <dgm:prSet/>
      <dgm:spPr/>
      <dgm:t>
        <a:bodyPr/>
        <a:lstStyle/>
        <a:p>
          <a:endParaRPr lang="en-IN"/>
        </a:p>
      </dgm:t>
    </dgm:pt>
    <dgm:pt modelId="{BE6164A6-76E3-41A0-AE84-C9E13357A16F}">
      <dgm:prSet custT="1"/>
      <dgm:spPr>
        <a:solidFill>
          <a:srgbClr val="D17B6D"/>
        </a:solidFill>
      </dgm:spPr>
      <dgm:t>
        <a:bodyPr/>
        <a:lstStyle/>
        <a:p>
          <a:pPr>
            <a:buFont typeface="+mj-lt"/>
            <a:buNone/>
          </a:pPr>
          <a:r>
            <a:rPr lang="en-IN" sz="1800" b="0" i="0" dirty="0">
              <a:latin typeface="Cambria" panose="02040503050406030204" pitchFamily="18" charset="0"/>
              <a:ea typeface="Cambria" panose="02040503050406030204" pitchFamily="18" charset="0"/>
            </a:rPr>
            <a:t>Mobile &amp; Wireless</a:t>
          </a:r>
        </a:p>
      </dgm:t>
    </dgm:pt>
    <dgm:pt modelId="{96C3918E-A74A-4BAF-8C85-8A2F1FFACDC2}" type="parTrans" cxnId="{DA70112A-F9E0-484B-8CB6-C3A85E9378F7}">
      <dgm:prSet/>
      <dgm:spPr/>
      <dgm:t>
        <a:bodyPr/>
        <a:lstStyle/>
        <a:p>
          <a:endParaRPr lang="en-IN"/>
        </a:p>
      </dgm:t>
    </dgm:pt>
    <dgm:pt modelId="{3EF3E53A-62CF-4D0E-A96B-5EACFD81923E}" type="sibTrans" cxnId="{DA70112A-F9E0-484B-8CB6-C3A85E9378F7}">
      <dgm:prSet/>
      <dgm:spPr/>
      <dgm:t>
        <a:bodyPr/>
        <a:lstStyle/>
        <a:p>
          <a:endParaRPr lang="en-IN"/>
        </a:p>
      </dgm:t>
    </dgm:pt>
    <dgm:pt modelId="{1D21C384-B539-466D-AA93-B3D72375873C}" type="pres">
      <dgm:prSet presAssocID="{5F43DC97-2046-4174-8748-E63F686763FC}" presName="hierChild1" presStyleCnt="0">
        <dgm:presLayoutVars>
          <dgm:orgChart val="1"/>
          <dgm:chPref val="1"/>
          <dgm:dir/>
          <dgm:animOne val="branch"/>
          <dgm:animLvl val="lvl"/>
          <dgm:resizeHandles/>
        </dgm:presLayoutVars>
      </dgm:prSet>
      <dgm:spPr/>
      <dgm:t>
        <a:bodyPr/>
        <a:lstStyle/>
        <a:p>
          <a:endParaRPr lang="en-US"/>
        </a:p>
      </dgm:t>
    </dgm:pt>
    <dgm:pt modelId="{D720CE4E-53D9-4285-8C8B-BF5482E7D02B}" type="pres">
      <dgm:prSet presAssocID="{E5927B37-1AD3-42EA-82D3-1AAFAAC42323}" presName="hierRoot1" presStyleCnt="0">
        <dgm:presLayoutVars>
          <dgm:hierBranch val="init"/>
        </dgm:presLayoutVars>
      </dgm:prSet>
      <dgm:spPr/>
    </dgm:pt>
    <dgm:pt modelId="{C81F08F1-E940-4F2B-8B5B-079451FB206B}" type="pres">
      <dgm:prSet presAssocID="{E5927B37-1AD3-42EA-82D3-1AAFAAC42323}" presName="rootComposite1" presStyleCnt="0"/>
      <dgm:spPr/>
    </dgm:pt>
    <dgm:pt modelId="{EA73B90B-CD40-42EC-B2FF-D55221735F03}" type="pres">
      <dgm:prSet presAssocID="{E5927B37-1AD3-42EA-82D3-1AAFAAC42323}" presName="rootText1" presStyleLbl="node0" presStyleIdx="0" presStyleCnt="1" custScaleX="162347" custScaleY="68761">
        <dgm:presLayoutVars>
          <dgm:chPref val="3"/>
        </dgm:presLayoutVars>
      </dgm:prSet>
      <dgm:spPr/>
      <dgm:t>
        <a:bodyPr/>
        <a:lstStyle/>
        <a:p>
          <a:endParaRPr lang="en-US"/>
        </a:p>
      </dgm:t>
    </dgm:pt>
    <dgm:pt modelId="{EF5CE346-8656-4AF0-99D7-FE26359BC29E}" type="pres">
      <dgm:prSet presAssocID="{E5927B37-1AD3-42EA-82D3-1AAFAAC42323}" presName="rootConnector1" presStyleLbl="node1" presStyleIdx="0" presStyleCnt="0"/>
      <dgm:spPr/>
      <dgm:t>
        <a:bodyPr/>
        <a:lstStyle/>
        <a:p>
          <a:endParaRPr lang="en-US"/>
        </a:p>
      </dgm:t>
    </dgm:pt>
    <dgm:pt modelId="{4A9EBF9D-6740-46F5-99F2-12387BF6952E}" type="pres">
      <dgm:prSet presAssocID="{E5927B37-1AD3-42EA-82D3-1AAFAAC42323}" presName="hierChild2" presStyleCnt="0"/>
      <dgm:spPr/>
    </dgm:pt>
    <dgm:pt modelId="{89437274-7A54-4109-81C3-C02B46E034B3}" type="pres">
      <dgm:prSet presAssocID="{18EB4D90-3BC1-46E4-BC92-4C7EDAF63995}" presName="Name37" presStyleLbl="parChTrans1D2" presStyleIdx="0" presStyleCnt="4"/>
      <dgm:spPr/>
      <dgm:t>
        <a:bodyPr/>
        <a:lstStyle/>
        <a:p>
          <a:endParaRPr lang="en-US"/>
        </a:p>
      </dgm:t>
    </dgm:pt>
    <dgm:pt modelId="{7C7F8050-77C9-4B35-BA5E-AE95261E46ED}" type="pres">
      <dgm:prSet presAssocID="{3A81C330-9DA8-4C21-90CC-CBAC957E14B0}" presName="hierRoot2" presStyleCnt="0">
        <dgm:presLayoutVars>
          <dgm:hierBranch val="init"/>
        </dgm:presLayoutVars>
      </dgm:prSet>
      <dgm:spPr/>
    </dgm:pt>
    <dgm:pt modelId="{3C913AB1-2C2B-4659-A329-35A933866E01}" type="pres">
      <dgm:prSet presAssocID="{3A81C330-9DA8-4C21-90CC-CBAC957E14B0}" presName="rootComposite" presStyleCnt="0"/>
      <dgm:spPr/>
    </dgm:pt>
    <dgm:pt modelId="{C72CED95-AB98-45CC-AF7D-B014C9C7E63B}" type="pres">
      <dgm:prSet presAssocID="{3A81C330-9DA8-4C21-90CC-CBAC957E14B0}" presName="rootText" presStyleLbl="node2" presStyleIdx="0" presStyleCnt="4" custScaleX="148905" custScaleY="66340">
        <dgm:presLayoutVars>
          <dgm:chPref val="3"/>
        </dgm:presLayoutVars>
      </dgm:prSet>
      <dgm:spPr/>
      <dgm:t>
        <a:bodyPr/>
        <a:lstStyle/>
        <a:p>
          <a:endParaRPr lang="en-US"/>
        </a:p>
      </dgm:t>
    </dgm:pt>
    <dgm:pt modelId="{AF14CA27-B720-4107-A9AB-2E0A66CF2BFA}" type="pres">
      <dgm:prSet presAssocID="{3A81C330-9DA8-4C21-90CC-CBAC957E14B0}" presName="rootConnector" presStyleLbl="node2" presStyleIdx="0" presStyleCnt="4"/>
      <dgm:spPr/>
      <dgm:t>
        <a:bodyPr/>
        <a:lstStyle/>
        <a:p>
          <a:endParaRPr lang="en-US"/>
        </a:p>
      </dgm:t>
    </dgm:pt>
    <dgm:pt modelId="{5C2AEE72-4A04-4604-96EC-4DDE54FD6791}" type="pres">
      <dgm:prSet presAssocID="{3A81C330-9DA8-4C21-90CC-CBAC957E14B0}" presName="hierChild4" presStyleCnt="0"/>
      <dgm:spPr/>
    </dgm:pt>
    <dgm:pt modelId="{299832CC-4890-4305-BC88-4DFDC00F1886}" type="pres">
      <dgm:prSet presAssocID="{3A81C330-9DA8-4C21-90CC-CBAC957E14B0}" presName="hierChild5" presStyleCnt="0"/>
      <dgm:spPr/>
    </dgm:pt>
    <dgm:pt modelId="{E9D99CBE-1C8F-4CE1-977C-1B9098CE8FD2}" type="pres">
      <dgm:prSet presAssocID="{E7B3BD12-2D1A-4A58-81AA-FC808260EE15}" presName="Name37" presStyleLbl="parChTrans1D2" presStyleIdx="1" presStyleCnt="4"/>
      <dgm:spPr/>
      <dgm:t>
        <a:bodyPr/>
        <a:lstStyle/>
        <a:p>
          <a:endParaRPr lang="en-US"/>
        </a:p>
      </dgm:t>
    </dgm:pt>
    <dgm:pt modelId="{60780FE6-87ED-455E-88E4-2F5D898B948A}" type="pres">
      <dgm:prSet presAssocID="{119EC05A-B1FB-4AB0-B123-01A0CF0FE008}" presName="hierRoot2" presStyleCnt="0">
        <dgm:presLayoutVars>
          <dgm:hierBranch val="init"/>
        </dgm:presLayoutVars>
      </dgm:prSet>
      <dgm:spPr/>
    </dgm:pt>
    <dgm:pt modelId="{008AA775-78FD-46DE-86D2-10BA9940F64E}" type="pres">
      <dgm:prSet presAssocID="{119EC05A-B1FB-4AB0-B123-01A0CF0FE008}" presName="rootComposite" presStyleCnt="0"/>
      <dgm:spPr/>
    </dgm:pt>
    <dgm:pt modelId="{8D64167A-5808-4278-BB36-6262299537E9}" type="pres">
      <dgm:prSet presAssocID="{119EC05A-B1FB-4AB0-B123-01A0CF0FE008}" presName="rootText" presStyleLbl="node2" presStyleIdx="1" presStyleCnt="4" custScaleX="148905" custScaleY="66340">
        <dgm:presLayoutVars>
          <dgm:chPref val="3"/>
        </dgm:presLayoutVars>
      </dgm:prSet>
      <dgm:spPr/>
      <dgm:t>
        <a:bodyPr/>
        <a:lstStyle/>
        <a:p>
          <a:endParaRPr lang="en-US"/>
        </a:p>
      </dgm:t>
    </dgm:pt>
    <dgm:pt modelId="{DDE9C9EE-D3E8-4F30-BCB4-D04C658C362D}" type="pres">
      <dgm:prSet presAssocID="{119EC05A-B1FB-4AB0-B123-01A0CF0FE008}" presName="rootConnector" presStyleLbl="node2" presStyleIdx="1" presStyleCnt="4"/>
      <dgm:spPr/>
      <dgm:t>
        <a:bodyPr/>
        <a:lstStyle/>
        <a:p>
          <a:endParaRPr lang="en-US"/>
        </a:p>
      </dgm:t>
    </dgm:pt>
    <dgm:pt modelId="{B82363C3-D86B-4D24-B3E3-587143290AB4}" type="pres">
      <dgm:prSet presAssocID="{119EC05A-B1FB-4AB0-B123-01A0CF0FE008}" presName="hierChild4" presStyleCnt="0"/>
      <dgm:spPr/>
    </dgm:pt>
    <dgm:pt modelId="{10F41B91-856C-41C2-B792-F7300482CE1A}" type="pres">
      <dgm:prSet presAssocID="{119EC05A-B1FB-4AB0-B123-01A0CF0FE008}" presName="hierChild5" presStyleCnt="0"/>
      <dgm:spPr/>
    </dgm:pt>
    <dgm:pt modelId="{AA3DF5C4-AA49-417E-8355-457B297839A1}" type="pres">
      <dgm:prSet presAssocID="{B7DA7845-C018-46EC-9D68-284BF4A571D7}" presName="Name37" presStyleLbl="parChTrans1D2" presStyleIdx="2" presStyleCnt="4"/>
      <dgm:spPr/>
      <dgm:t>
        <a:bodyPr/>
        <a:lstStyle/>
        <a:p>
          <a:endParaRPr lang="en-US"/>
        </a:p>
      </dgm:t>
    </dgm:pt>
    <dgm:pt modelId="{DAC5CC68-DE91-4EA2-8833-3BF689FB5CCE}" type="pres">
      <dgm:prSet presAssocID="{6F35F0AD-99D2-47A7-BEFB-E2D91C438065}" presName="hierRoot2" presStyleCnt="0">
        <dgm:presLayoutVars>
          <dgm:hierBranch val="init"/>
        </dgm:presLayoutVars>
      </dgm:prSet>
      <dgm:spPr/>
    </dgm:pt>
    <dgm:pt modelId="{DA47F850-A234-428C-A918-E46413427701}" type="pres">
      <dgm:prSet presAssocID="{6F35F0AD-99D2-47A7-BEFB-E2D91C438065}" presName="rootComposite" presStyleCnt="0"/>
      <dgm:spPr/>
    </dgm:pt>
    <dgm:pt modelId="{6B89F57B-FE62-4F8F-90C5-7A2581A3363B}" type="pres">
      <dgm:prSet presAssocID="{6F35F0AD-99D2-47A7-BEFB-E2D91C438065}" presName="rootText" presStyleLbl="node2" presStyleIdx="2" presStyleCnt="4" custScaleX="148905" custScaleY="66340">
        <dgm:presLayoutVars>
          <dgm:chPref val="3"/>
        </dgm:presLayoutVars>
      </dgm:prSet>
      <dgm:spPr/>
      <dgm:t>
        <a:bodyPr/>
        <a:lstStyle/>
        <a:p>
          <a:endParaRPr lang="en-US"/>
        </a:p>
      </dgm:t>
    </dgm:pt>
    <dgm:pt modelId="{1568259D-F694-4805-9445-2FD9A65FCE5A}" type="pres">
      <dgm:prSet presAssocID="{6F35F0AD-99D2-47A7-BEFB-E2D91C438065}" presName="rootConnector" presStyleLbl="node2" presStyleIdx="2" presStyleCnt="4"/>
      <dgm:spPr/>
      <dgm:t>
        <a:bodyPr/>
        <a:lstStyle/>
        <a:p>
          <a:endParaRPr lang="en-US"/>
        </a:p>
      </dgm:t>
    </dgm:pt>
    <dgm:pt modelId="{9251B57F-38DC-4A8C-846A-3A20D240D501}" type="pres">
      <dgm:prSet presAssocID="{6F35F0AD-99D2-47A7-BEFB-E2D91C438065}" presName="hierChild4" presStyleCnt="0"/>
      <dgm:spPr/>
    </dgm:pt>
    <dgm:pt modelId="{325AA869-3DFB-4510-A510-FC01858FF9AC}" type="pres">
      <dgm:prSet presAssocID="{6F35F0AD-99D2-47A7-BEFB-E2D91C438065}" presName="hierChild5" presStyleCnt="0"/>
      <dgm:spPr/>
    </dgm:pt>
    <dgm:pt modelId="{57E23A2A-377E-4B59-BA2B-60ADEF4E9874}" type="pres">
      <dgm:prSet presAssocID="{96C3918E-A74A-4BAF-8C85-8A2F1FFACDC2}" presName="Name37" presStyleLbl="parChTrans1D2" presStyleIdx="3" presStyleCnt="4"/>
      <dgm:spPr/>
      <dgm:t>
        <a:bodyPr/>
        <a:lstStyle/>
        <a:p>
          <a:endParaRPr lang="en-US"/>
        </a:p>
      </dgm:t>
    </dgm:pt>
    <dgm:pt modelId="{32D5E80E-55CB-429E-BC36-4AB6E92F685F}" type="pres">
      <dgm:prSet presAssocID="{BE6164A6-76E3-41A0-AE84-C9E13357A16F}" presName="hierRoot2" presStyleCnt="0">
        <dgm:presLayoutVars>
          <dgm:hierBranch val="init"/>
        </dgm:presLayoutVars>
      </dgm:prSet>
      <dgm:spPr/>
    </dgm:pt>
    <dgm:pt modelId="{D23CC22B-9F2B-4B78-89DC-A63D78E2F465}" type="pres">
      <dgm:prSet presAssocID="{BE6164A6-76E3-41A0-AE84-C9E13357A16F}" presName="rootComposite" presStyleCnt="0"/>
      <dgm:spPr/>
    </dgm:pt>
    <dgm:pt modelId="{4E2AB017-3ADB-4954-BA4C-9EB761CD6693}" type="pres">
      <dgm:prSet presAssocID="{BE6164A6-76E3-41A0-AE84-C9E13357A16F}" presName="rootText" presStyleLbl="node2" presStyleIdx="3" presStyleCnt="4" custScaleX="160874" custScaleY="66340">
        <dgm:presLayoutVars>
          <dgm:chPref val="3"/>
        </dgm:presLayoutVars>
      </dgm:prSet>
      <dgm:spPr/>
      <dgm:t>
        <a:bodyPr/>
        <a:lstStyle/>
        <a:p>
          <a:endParaRPr lang="en-US"/>
        </a:p>
      </dgm:t>
    </dgm:pt>
    <dgm:pt modelId="{072CCB44-3E5F-4407-A838-715527ADC145}" type="pres">
      <dgm:prSet presAssocID="{BE6164A6-76E3-41A0-AE84-C9E13357A16F}" presName="rootConnector" presStyleLbl="node2" presStyleIdx="3" presStyleCnt="4"/>
      <dgm:spPr/>
      <dgm:t>
        <a:bodyPr/>
        <a:lstStyle/>
        <a:p>
          <a:endParaRPr lang="en-US"/>
        </a:p>
      </dgm:t>
    </dgm:pt>
    <dgm:pt modelId="{D188F073-411F-44C2-AE28-7E199CF17BF0}" type="pres">
      <dgm:prSet presAssocID="{BE6164A6-76E3-41A0-AE84-C9E13357A16F}" presName="hierChild4" presStyleCnt="0"/>
      <dgm:spPr/>
    </dgm:pt>
    <dgm:pt modelId="{DB3322E9-0D53-4A4D-ABCE-382D1C735915}" type="pres">
      <dgm:prSet presAssocID="{BE6164A6-76E3-41A0-AE84-C9E13357A16F}" presName="hierChild5" presStyleCnt="0"/>
      <dgm:spPr/>
    </dgm:pt>
    <dgm:pt modelId="{E139854F-AF61-4830-A673-B6F399FA6352}" type="pres">
      <dgm:prSet presAssocID="{E5927B37-1AD3-42EA-82D3-1AAFAAC42323}" presName="hierChild3" presStyleCnt="0"/>
      <dgm:spPr/>
    </dgm:pt>
  </dgm:ptLst>
  <dgm:cxnLst>
    <dgm:cxn modelId="{8E69455C-4657-4CE4-9F58-AC73B01045C7}" type="presOf" srcId="{B7DA7845-C018-46EC-9D68-284BF4A571D7}" destId="{AA3DF5C4-AA49-417E-8355-457B297839A1}" srcOrd="0" destOrd="0" presId="urn:microsoft.com/office/officeart/2005/8/layout/orgChart1"/>
    <dgm:cxn modelId="{DA70112A-F9E0-484B-8CB6-C3A85E9378F7}" srcId="{E5927B37-1AD3-42EA-82D3-1AAFAAC42323}" destId="{BE6164A6-76E3-41A0-AE84-C9E13357A16F}" srcOrd="3" destOrd="0" parTransId="{96C3918E-A74A-4BAF-8C85-8A2F1FFACDC2}" sibTransId="{3EF3E53A-62CF-4D0E-A96B-5EACFD81923E}"/>
    <dgm:cxn modelId="{B459F024-1FC8-46E9-9E3B-1184D2A2CFC5}" type="presOf" srcId="{6F35F0AD-99D2-47A7-BEFB-E2D91C438065}" destId="{6B89F57B-FE62-4F8F-90C5-7A2581A3363B}" srcOrd="0" destOrd="0" presId="urn:microsoft.com/office/officeart/2005/8/layout/orgChart1"/>
    <dgm:cxn modelId="{E39B6605-355B-4EDB-A159-FE9C3D6C0B67}" type="presOf" srcId="{6F35F0AD-99D2-47A7-BEFB-E2D91C438065}" destId="{1568259D-F694-4805-9445-2FD9A65FCE5A}" srcOrd="1" destOrd="0" presId="urn:microsoft.com/office/officeart/2005/8/layout/orgChart1"/>
    <dgm:cxn modelId="{3FCDF237-684E-4C1C-BE43-FA28AE3639D9}" type="presOf" srcId="{E7B3BD12-2D1A-4A58-81AA-FC808260EE15}" destId="{E9D99CBE-1C8F-4CE1-977C-1B9098CE8FD2}" srcOrd="0" destOrd="0" presId="urn:microsoft.com/office/officeart/2005/8/layout/orgChart1"/>
    <dgm:cxn modelId="{E98E12F5-1CA7-4894-B22D-08BFBABB39BC}" type="presOf" srcId="{3A81C330-9DA8-4C21-90CC-CBAC957E14B0}" destId="{AF14CA27-B720-4107-A9AB-2E0A66CF2BFA}" srcOrd="1" destOrd="0" presId="urn:microsoft.com/office/officeart/2005/8/layout/orgChart1"/>
    <dgm:cxn modelId="{FCD0ECD1-BFCB-4C9F-8536-4464F0A2E28C}" srcId="{E5927B37-1AD3-42EA-82D3-1AAFAAC42323}" destId="{119EC05A-B1FB-4AB0-B123-01A0CF0FE008}" srcOrd="1" destOrd="0" parTransId="{E7B3BD12-2D1A-4A58-81AA-FC808260EE15}" sibTransId="{8845B989-30D2-4565-B2F6-915C51339230}"/>
    <dgm:cxn modelId="{BA52D6C8-F83A-49DC-AC4B-676579FF9A5F}" type="presOf" srcId="{119EC05A-B1FB-4AB0-B123-01A0CF0FE008}" destId="{8D64167A-5808-4278-BB36-6262299537E9}" srcOrd="0" destOrd="0" presId="urn:microsoft.com/office/officeart/2005/8/layout/orgChart1"/>
    <dgm:cxn modelId="{7D1A8B62-F006-4DA0-9D01-4DF4E90C2162}" srcId="{E5927B37-1AD3-42EA-82D3-1AAFAAC42323}" destId="{3A81C330-9DA8-4C21-90CC-CBAC957E14B0}" srcOrd="0" destOrd="0" parTransId="{18EB4D90-3BC1-46E4-BC92-4C7EDAF63995}" sibTransId="{B5724499-BA63-4D6B-9E60-9FD08FECD3DE}"/>
    <dgm:cxn modelId="{435FE6CD-542A-462B-95B5-A10F88520087}" type="presOf" srcId="{E5927B37-1AD3-42EA-82D3-1AAFAAC42323}" destId="{EF5CE346-8656-4AF0-99D7-FE26359BC29E}" srcOrd="1" destOrd="0" presId="urn:microsoft.com/office/officeart/2005/8/layout/orgChart1"/>
    <dgm:cxn modelId="{13D64619-9EA0-4D23-A03D-230DBC93280A}" srcId="{E5927B37-1AD3-42EA-82D3-1AAFAAC42323}" destId="{6F35F0AD-99D2-47A7-BEFB-E2D91C438065}" srcOrd="2" destOrd="0" parTransId="{B7DA7845-C018-46EC-9D68-284BF4A571D7}" sibTransId="{086CF716-9DF7-4962-9AC8-5D634AEC3D5E}"/>
    <dgm:cxn modelId="{220F265C-3D57-48CF-91B5-92CE99580820}" type="presOf" srcId="{18EB4D90-3BC1-46E4-BC92-4C7EDAF63995}" destId="{89437274-7A54-4109-81C3-C02B46E034B3}" srcOrd="0" destOrd="0" presId="urn:microsoft.com/office/officeart/2005/8/layout/orgChart1"/>
    <dgm:cxn modelId="{D9535BF3-14D5-45A7-A659-F17A4BCB734B}" type="presOf" srcId="{5F43DC97-2046-4174-8748-E63F686763FC}" destId="{1D21C384-B539-466D-AA93-B3D72375873C}" srcOrd="0" destOrd="0" presId="urn:microsoft.com/office/officeart/2005/8/layout/orgChart1"/>
    <dgm:cxn modelId="{C975E003-4719-48BD-8258-A026A3D619E7}" type="presOf" srcId="{E5927B37-1AD3-42EA-82D3-1AAFAAC42323}" destId="{EA73B90B-CD40-42EC-B2FF-D55221735F03}" srcOrd="0" destOrd="0" presId="urn:microsoft.com/office/officeart/2005/8/layout/orgChart1"/>
    <dgm:cxn modelId="{67DFF222-AEBB-4EB0-BA31-CFBF117E30DE}" srcId="{5F43DC97-2046-4174-8748-E63F686763FC}" destId="{E5927B37-1AD3-42EA-82D3-1AAFAAC42323}" srcOrd="0" destOrd="0" parTransId="{4420DA4C-6693-412F-96D9-C552FFC2587B}" sibTransId="{719DDA9E-0C82-414B-8CF5-98BEB9ED8E62}"/>
    <dgm:cxn modelId="{1FB5B919-E591-44EA-9196-462945E0DCA8}" type="presOf" srcId="{3A81C330-9DA8-4C21-90CC-CBAC957E14B0}" destId="{C72CED95-AB98-45CC-AF7D-B014C9C7E63B}" srcOrd="0" destOrd="0" presId="urn:microsoft.com/office/officeart/2005/8/layout/orgChart1"/>
    <dgm:cxn modelId="{30E3F9A7-8EBF-4FCE-8FA5-A084DA22CC72}" type="presOf" srcId="{119EC05A-B1FB-4AB0-B123-01A0CF0FE008}" destId="{DDE9C9EE-D3E8-4F30-BCB4-D04C658C362D}" srcOrd="1" destOrd="0" presId="urn:microsoft.com/office/officeart/2005/8/layout/orgChart1"/>
    <dgm:cxn modelId="{8AE98BF1-CA65-4A6E-8342-C3CDED8360D4}" type="presOf" srcId="{96C3918E-A74A-4BAF-8C85-8A2F1FFACDC2}" destId="{57E23A2A-377E-4B59-BA2B-60ADEF4E9874}" srcOrd="0" destOrd="0" presId="urn:microsoft.com/office/officeart/2005/8/layout/orgChart1"/>
    <dgm:cxn modelId="{DE4EDD59-3D09-4107-9005-C0251E5647CB}" type="presOf" srcId="{BE6164A6-76E3-41A0-AE84-C9E13357A16F}" destId="{4E2AB017-3ADB-4954-BA4C-9EB761CD6693}" srcOrd="0" destOrd="0" presId="urn:microsoft.com/office/officeart/2005/8/layout/orgChart1"/>
    <dgm:cxn modelId="{363847BE-F837-4137-9E7C-C0DC891DF1C8}" type="presOf" srcId="{BE6164A6-76E3-41A0-AE84-C9E13357A16F}" destId="{072CCB44-3E5F-4407-A838-715527ADC145}" srcOrd="1" destOrd="0" presId="urn:microsoft.com/office/officeart/2005/8/layout/orgChart1"/>
    <dgm:cxn modelId="{4DA23F0A-EAA9-41D8-811E-6CDC369BF7BF}" type="presParOf" srcId="{1D21C384-B539-466D-AA93-B3D72375873C}" destId="{D720CE4E-53D9-4285-8C8B-BF5482E7D02B}" srcOrd="0" destOrd="0" presId="urn:microsoft.com/office/officeart/2005/8/layout/orgChart1"/>
    <dgm:cxn modelId="{FD2BC487-52B8-4CF4-9556-799D82985EB1}" type="presParOf" srcId="{D720CE4E-53D9-4285-8C8B-BF5482E7D02B}" destId="{C81F08F1-E940-4F2B-8B5B-079451FB206B}" srcOrd="0" destOrd="0" presId="urn:microsoft.com/office/officeart/2005/8/layout/orgChart1"/>
    <dgm:cxn modelId="{E3B8EEDE-2017-4CCD-A4F2-CE2C35A4C121}" type="presParOf" srcId="{C81F08F1-E940-4F2B-8B5B-079451FB206B}" destId="{EA73B90B-CD40-42EC-B2FF-D55221735F03}" srcOrd="0" destOrd="0" presId="urn:microsoft.com/office/officeart/2005/8/layout/orgChart1"/>
    <dgm:cxn modelId="{7A78432F-4C35-42AA-9BCC-CD5039CD926E}" type="presParOf" srcId="{C81F08F1-E940-4F2B-8B5B-079451FB206B}" destId="{EF5CE346-8656-4AF0-99D7-FE26359BC29E}" srcOrd="1" destOrd="0" presId="urn:microsoft.com/office/officeart/2005/8/layout/orgChart1"/>
    <dgm:cxn modelId="{FA8CE819-97C2-44CD-8184-8AEF3A0E18A8}" type="presParOf" srcId="{D720CE4E-53D9-4285-8C8B-BF5482E7D02B}" destId="{4A9EBF9D-6740-46F5-99F2-12387BF6952E}" srcOrd="1" destOrd="0" presId="urn:microsoft.com/office/officeart/2005/8/layout/orgChart1"/>
    <dgm:cxn modelId="{E7CD2BB8-630E-473B-8790-0D244D2C01AE}" type="presParOf" srcId="{4A9EBF9D-6740-46F5-99F2-12387BF6952E}" destId="{89437274-7A54-4109-81C3-C02B46E034B3}" srcOrd="0" destOrd="0" presId="urn:microsoft.com/office/officeart/2005/8/layout/orgChart1"/>
    <dgm:cxn modelId="{763E9FD4-D579-4DB3-83BB-3CBFA5965064}" type="presParOf" srcId="{4A9EBF9D-6740-46F5-99F2-12387BF6952E}" destId="{7C7F8050-77C9-4B35-BA5E-AE95261E46ED}" srcOrd="1" destOrd="0" presId="urn:microsoft.com/office/officeart/2005/8/layout/orgChart1"/>
    <dgm:cxn modelId="{AB5A9A03-B267-4EF8-B52E-FA28F71918C3}" type="presParOf" srcId="{7C7F8050-77C9-4B35-BA5E-AE95261E46ED}" destId="{3C913AB1-2C2B-4659-A329-35A933866E01}" srcOrd="0" destOrd="0" presId="urn:microsoft.com/office/officeart/2005/8/layout/orgChart1"/>
    <dgm:cxn modelId="{B19BC29F-3887-4094-AEF2-1152C35753D3}" type="presParOf" srcId="{3C913AB1-2C2B-4659-A329-35A933866E01}" destId="{C72CED95-AB98-45CC-AF7D-B014C9C7E63B}" srcOrd="0" destOrd="0" presId="urn:microsoft.com/office/officeart/2005/8/layout/orgChart1"/>
    <dgm:cxn modelId="{8066B45F-0DEE-4EF7-B5DF-B226D64DB9C2}" type="presParOf" srcId="{3C913AB1-2C2B-4659-A329-35A933866E01}" destId="{AF14CA27-B720-4107-A9AB-2E0A66CF2BFA}" srcOrd="1" destOrd="0" presId="urn:microsoft.com/office/officeart/2005/8/layout/orgChart1"/>
    <dgm:cxn modelId="{3086F21E-D1D6-44BD-AD0B-63FF0250780D}" type="presParOf" srcId="{7C7F8050-77C9-4B35-BA5E-AE95261E46ED}" destId="{5C2AEE72-4A04-4604-96EC-4DDE54FD6791}" srcOrd="1" destOrd="0" presId="urn:microsoft.com/office/officeart/2005/8/layout/orgChart1"/>
    <dgm:cxn modelId="{60D4E485-98A3-4C68-9936-36D03AEA5BD9}" type="presParOf" srcId="{7C7F8050-77C9-4B35-BA5E-AE95261E46ED}" destId="{299832CC-4890-4305-BC88-4DFDC00F1886}" srcOrd="2" destOrd="0" presId="urn:microsoft.com/office/officeart/2005/8/layout/orgChart1"/>
    <dgm:cxn modelId="{1790D0F5-824A-4A90-9C50-0E4BEF88B845}" type="presParOf" srcId="{4A9EBF9D-6740-46F5-99F2-12387BF6952E}" destId="{E9D99CBE-1C8F-4CE1-977C-1B9098CE8FD2}" srcOrd="2" destOrd="0" presId="urn:microsoft.com/office/officeart/2005/8/layout/orgChart1"/>
    <dgm:cxn modelId="{128B7E6C-FEEA-4E8B-81DF-8A5F439CB15E}" type="presParOf" srcId="{4A9EBF9D-6740-46F5-99F2-12387BF6952E}" destId="{60780FE6-87ED-455E-88E4-2F5D898B948A}" srcOrd="3" destOrd="0" presId="urn:microsoft.com/office/officeart/2005/8/layout/orgChart1"/>
    <dgm:cxn modelId="{5312AC61-F891-4DDC-8BE0-0263E95E08C3}" type="presParOf" srcId="{60780FE6-87ED-455E-88E4-2F5D898B948A}" destId="{008AA775-78FD-46DE-86D2-10BA9940F64E}" srcOrd="0" destOrd="0" presId="urn:microsoft.com/office/officeart/2005/8/layout/orgChart1"/>
    <dgm:cxn modelId="{4D6AEA10-CFEF-426B-B0A6-A2818C5971BE}" type="presParOf" srcId="{008AA775-78FD-46DE-86D2-10BA9940F64E}" destId="{8D64167A-5808-4278-BB36-6262299537E9}" srcOrd="0" destOrd="0" presId="urn:microsoft.com/office/officeart/2005/8/layout/orgChart1"/>
    <dgm:cxn modelId="{A892381C-1F71-41F5-B6A7-A5A8139DFAF8}" type="presParOf" srcId="{008AA775-78FD-46DE-86D2-10BA9940F64E}" destId="{DDE9C9EE-D3E8-4F30-BCB4-D04C658C362D}" srcOrd="1" destOrd="0" presId="urn:microsoft.com/office/officeart/2005/8/layout/orgChart1"/>
    <dgm:cxn modelId="{D21258B9-61D0-4387-A0BF-5709E34C1419}" type="presParOf" srcId="{60780FE6-87ED-455E-88E4-2F5D898B948A}" destId="{B82363C3-D86B-4D24-B3E3-587143290AB4}" srcOrd="1" destOrd="0" presId="urn:microsoft.com/office/officeart/2005/8/layout/orgChart1"/>
    <dgm:cxn modelId="{AF760289-371C-4104-839C-C83D6B420905}" type="presParOf" srcId="{60780FE6-87ED-455E-88E4-2F5D898B948A}" destId="{10F41B91-856C-41C2-B792-F7300482CE1A}" srcOrd="2" destOrd="0" presId="urn:microsoft.com/office/officeart/2005/8/layout/orgChart1"/>
    <dgm:cxn modelId="{5B80CB1B-0DF2-4ADB-89F7-1500621AC044}" type="presParOf" srcId="{4A9EBF9D-6740-46F5-99F2-12387BF6952E}" destId="{AA3DF5C4-AA49-417E-8355-457B297839A1}" srcOrd="4" destOrd="0" presId="urn:microsoft.com/office/officeart/2005/8/layout/orgChart1"/>
    <dgm:cxn modelId="{3E756B8F-D543-4A54-A18B-D7481BF278CC}" type="presParOf" srcId="{4A9EBF9D-6740-46F5-99F2-12387BF6952E}" destId="{DAC5CC68-DE91-4EA2-8833-3BF689FB5CCE}" srcOrd="5" destOrd="0" presId="urn:microsoft.com/office/officeart/2005/8/layout/orgChart1"/>
    <dgm:cxn modelId="{73F1F159-C9FB-4BA1-A7CF-9B4020F8A5DF}" type="presParOf" srcId="{DAC5CC68-DE91-4EA2-8833-3BF689FB5CCE}" destId="{DA47F850-A234-428C-A918-E46413427701}" srcOrd="0" destOrd="0" presId="urn:microsoft.com/office/officeart/2005/8/layout/orgChart1"/>
    <dgm:cxn modelId="{ECEA1840-31CB-4B72-B073-9CC792BE7723}" type="presParOf" srcId="{DA47F850-A234-428C-A918-E46413427701}" destId="{6B89F57B-FE62-4F8F-90C5-7A2581A3363B}" srcOrd="0" destOrd="0" presId="urn:microsoft.com/office/officeart/2005/8/layout/orgChart1"/>
    <dgm:cxn modelId="{836286E6-2C5D-42F4-84AD-147713D57BB5}" type="presParOf" srcId="{DA47F850-A234-428C-A918-E46413427701}" destId="{1568259D-F694-4805-9445-2FD9A65FCE5A}" srcOrd="1" destOrd="0" presId="urn:microsoft.com/office/officeart/2005/8/layout/orgChart1"/>
    <dgm:cxn modelId="{67E5A66F-8EEF-4DAA-AC05-F553BEF7E5D3}" type="presParOf" srcId="{DAC5CC68-DE91-4EA2-8833-3BF689FB5CCE}" destId="{9251B57F-38DC-4A8C-846A-3A20D240D501}" srcOrd="1" destOrd="0" presId="urn:microsoft.com/office/officeart/2005/8/layout/orgChart1"/>
    <dgm:cxn modelId="{7459F154-F674-43BE-8EAF-7D10CC11A58B}" type="presParOf" srcId="{DAC5CC68-DE91-4EA2-8833-3BF689FB5CCE}" destId="{325AA869-3DFB-4510-A510-FC01858FF9AC}" srcOrd="2" destOrd="0" presId="urn:microsoft.com/office/officeart/2005/8/layout/orgChart1"/>
    <dgm:cxn modelId="{2299842C-A77B-4F05-AA3A-A74355E280D6}" type="presParOf" srcId="{4A9EBF9D-6740-46F5-99F2-12387BF6952E}" destId="{57E23A2A-377E-4B59-BA2B-60ADEF4E9874}" srcOrd="6" destOrd="0" presId="urn:microsoft.com/office/officeart/2005/8/layout/orgChart1"/>
    <dgm:cxn modelId="{64765138-303F-4812-B624-A0274BABBCBD}" type="presParOf" srcId="{4A9EBF9D-6740-46F5-99F2-12387BF6952E}" destId="{32D5E80E-55CB-429E-BC36-4AB6E92F685F}" srcOrd="7" destOrd="0" presId="urn:microsoft.com/office/officeart/2005/8/layout/orgChart1"/>
    <dgm:cxn modelId="{41DBCC76-8EEC-474B-8F6B-354C3249988A}" type="presParOf" srcId="{32D5E80E-55CB-429E-BC36-4AB6E92F685F}" destId="{D23CC22B-9F2B-4B78-89DC-A63D78E2F465}" srcOrd="0" destOrd="0" presId="urn:microsoft.com/office/officeart/2005/8/layout/orgChart1"/>
    <dgm:cxn modelId="{B1973FCD-F153-426E-9870-DBD1077E0759}" type="presParOf" srcId="{D23CC22B-9F2B-4B78-89DC-A63D78E2F465}" destId="{4E2AB017-3ADB-4954-BA4C-9EB761CD6693}" srcOrd="0" destOrd="0" presId="urn:microsoft.com/office/officeart/2005/8/layout/orgChart1"/>
    <dgm:cxn modelId="{2B96465E-3A36-4CBE-9220-B44BC8004175}" type="presParOf" srcId="{D23CC22B-9F2B-4B78-89DC-A63D78E2F465}" destId="{072CCB44-3E5F-4407-A838-715527ADC145}" srcOrd="1" destOrd="0" presId="urn:microsoft.com/office/officeart/2005/8/layout/orgChart1"/>
    <dgm:cxn modelId="{31D3773A-7A59-4C8E-9CD2-1C4EACF1899E}" type="presParOf" srcId="{32D5E80E-55CB-429E-BC36-4AB6E92F685F}" destId="{D188F073-411F-44C2-AE28-7E199CF17BF0}" srcOrd="1" destOrd="0" presId="urn:microsoft.com/office/officeart/2005/8/layout/orgChart1"/>
    <dgm:cxn modelId="{9F516996-084C-4B26-BE80-07F469CD08AE}" type="presParOf" srcId="{32D5E80E-55CB-429E-BC36-4AB6E92F685F}" destId="{DB3322E9-0D53-4A4D-ABCE-382D1C735915}" srcOrd="2" destOrd="0" presId="urn:microsoft.com/office/officeart/2005/8/layout/orgChart1"/>
    <dgm:cxn modelId="{F164D4EE-D905-4C53-9228-84E348CC2963}" type="presParOf" srcId="{D720CE4E-53D9-4285-8C8B-BF5482E7D02B}" destId="{E139854F-AF61-4830-A673-B6F399FA6352}" srcOrd="2" destOrd="0" presId="urn:microsoft.com/office/officeart/2005/8/layout/orgChart1"/>
  </dgm:cxnLst>
  <dgm:bg/>
  <dgm:whole/>
</dgm:dataModel>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 xmlns:p14="http://schemas.microsoft.com/office/powerpoint/2010/main" val="36873703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google.com/search?q=aperture&amp;si=ACFMAn-fuhiZynqzEWN5DhRvBVhtc_R9_8-Kq8SQYYnkEknJX9eIzflihtFL7oNwHBnmx-No_K7pQeChPIgx1WqWKV2X_Gkh0A==&amp;expnd=1"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google.com/search?q=deflected&amp;si=ACFMAn8hzZSJQsgXIYlkGc-z1vmpCGa73LJs6Kuw30ZPTTU1IVDDJhzwhMMefYqNK0IdCyhTjgw-J37oocsbC2RQIZnq3nmRsw==&amp;expnd=1"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ww.google.com/search?q=obliquely&amp;si=ACFMAn8hzZSJQsgXIYlkGc-z1vmpmriwlSff1QwF1A4c1OXx5GqPTPMC_sMmxNojII2TR_PBdMj6HwvM8ofv993wz8X62x7ojg==&amp;expnd=1&amp;biw=1280&amp;bih=577&amp;dpr=1.5"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814409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1402695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1685085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146539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789348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687545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617372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233530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736877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639228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678925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6c834fc2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6c834fc2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259103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176544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069931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2337084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785832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233448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233448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latin typeface="Arial"/>
                <a:ea typeface="Arial"/>
                <a:cs typeface="Arial"/>
                <a:sym typeface="Arial"/>
              </a:rPr>
              <a:t>Diffraction- the process by which a beam of light or other system of waves is spread out as a result of passing through a narrow </a:t>
            </a:r>
            <a:r>
              <a:rPr lang="en-US" sz="1100" b="0" i="0" u="none" strike="noStrike" cap="none" dirty="0" smtClean="0">
                <a:solidFill>
                  <a:srgbClr val="000000"/>
                </a:solidFill>
                <a:latin typeface="Arial"/>
                <a:ea typeface="Arial"/>
                <a:cs typeface="Arial"/>
                <a:sym typeface="Arial"/>
                <a:hlinkClick r:id="rId3"/>
              </a:rPr>
              <a:t>aperture</a:t>
            </a:r>
            <a:r>
              <a:rPr lang="en-US" sz="1100" b="0" i="0" u="none" strike="noStrike" cap="none" dirty="0" smtClean="0">
                <a:solidFill>
                  <a:srgbClr val="000000"/>
                </a:solidFill>
                <a:latin typeface="Arial"/>
                <a:ea typeface="Arial"/>
                <a:cs typeface="Arial"/>
                <a:sym typeface="Arial"/>
              </a:rPr>
              <a:t> or across an edge, typically accompanied by interference between the wave forms produced.</a:t>
            </a:r>
          </a:p>
          <a:p>
            <a:pPr marL="0" lvl="0" indent="0" algn="l" rtl="0">
              <a:spcBef>
                <a:spcPts val="0"/>
              </a:spcBef>
              <a:spcAft>
                <a:spcPts val="0"/>
              </a:spcAft>
              <a:buNone/>
            </a:pPr>
            <a:endParaRPr/>
          </a:p>
        </p:txBody>
      </p:sp>
    </p:spTree>
    <p:extLst>
      <p:ext uri="{BB962C8B-B14F-4D97-AF65-F5344CB8AC3E}">
        <p14:creationId xmlns="" xmlns:p14="http://schemas.microsoft.com/office/powerpoint/2010/main" val="1105021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3366430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smtClean="0">
                <a:solidFill>
                  <a:srgbClr val="000000"/>
                </a:solidFill>
                <a:latin typeface="Arial"/>
                <a:ea typeface="Arial"/>
                <a:cs typeface="Arial"/>
                <a:sym typeface="Arial"/>
              </a:rPr>
              <a:t>Refraction- the fact or phenomenon of light, radio waves, etc. being </a:t>
            </a:r>
            <a:r>
              <a:rPr lang="en-US" sz="1100" b="0" i="0" u="none" strike="noStrike" cap="none" dirty="0" smtClean="0">
                <a:solidFill>
                  <a:srgbClr val="000000"/>
                </a:solidFill>
                <a:latin typeface="Arial"/>
                <a:ea typeface="Arial"/>
                <a:cs typeface="Arial"/>
                <a:sym typeface="Arial"/>
                <a:hlinkClick r:id="rId3"/>
              </a:rPr>
              <a:t>deflected</a:t>
            </a:r>
            <a:r>
              <a:rPr lang="en-US" sz="1100" b="0" i="0" u="none" strike="noStrike" cap="none" dirty="0" smtClean="0">
                <a:solidFill>
                  <a:srgbClr val="000000"/>
                </a:solidFill>
                <a:latin typeface="Arial"/>
                <a:ea typeface="Arial"/>
                <a:cs typeface="Arial"/>
                <a:sym typeface="Arial"/>
              </a:rPr>
              <a:t> in passing </a:t>
            </a:r>
            <a:r>
              <a:rPr lang="en-US" sz="1100" b="0" i="0" u="none" strike="noStrike" cap="none" dirty="0" smtClean="0">
                <a:solidFill>
                  <a:srgbClr val="000000"/>
                </a:solidFill>
                <a:latin typeface="Arial"/>
                <a:ea typeface="Arial"/>
                <a:cs typeface="Arial"/>
                <a:sym typeface="Arial"/>
                <a:hlinkClick r:id="rId4"/>
              </a:rPr>
              <a:t>obliquely</a:t>
            </a:r>
            <a:r>
              <a:rPr lang="en-US" sz="1100" b="0" i="0" u="none" strike="noStrike" cap="none" dirty="0" smtClean="0">
                <a:solidFill>
                  <a:srgbClr val="000000"/>
                </a:solidFill>
                <a:latin typeface="Arial"/>
                <a:ea typeface="Arial"/>
                <a:cs typeface="Arial"/>
                <a:sym typeface="Arial"/>
              </a:rPr>
              <a:t> through the interface between one medium and another or through a medium of varying density.</a:t>
            </a:r>
          </a:p>
          <a:p>
            <a:endParaRPr/>
          </a:p>
        </p:txBody>
      </p:sp>
    </p:spTree>
    <p:extLst>
      <p:ext uri="{BB962C8B-B14F-4D97-AF65-F5344CB8AC3E}">
        <p14:creationId xmlns="" xmlns:p14="http://schemas.microsoft.com/office/powerpoint/2010/main" val="82258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41571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124036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866949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193871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889447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85000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371803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371803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02124"/>
                </a:solidFill>
                <a:effectLst/>
                <a:latin typeface="Google Sans"/>
              </a:rPr>
              <a:t>Mobility is defined as </a:t>
            </a:r>
            <a:r>
              <a:rPr lang="en-US" b="0" i="0" dirty="0">
                <a:solidFill>
                  <a:srgbClr val="040C28"/>
                </a:solidFill>
                <a:effectLst/>
                <a:latin typeface="Google Sans"/>
              </a:rPr>
              <a:t>the potential for movement and the ability to get from one place to another using one or more modes of transport to meet daily needs</a:t>
            </a:r>
            <a:r>
              <a:rPr lang="en-US" b="0" i="0" dirty="0">
                <a:solidFill>
                  <a:srgbClr val="202124"/>
                </a:solidFill>
                <a:effectLst/>
                <a:latin typeface="Google Sans"/>
              </a:rPr>
              <a:t>.</a:t>
            </a:r>
          </a:p>
          <a:p>
            <a:pPr marL="0" lvl="0" indent="0" algn="l" rtl="0">
              <a:spcBef>
                <a:spcPts val="0"/>
              </a:spcBef>
              <a:spcAft>
                <a:spcPts val="0"/>
              </a:spcAft>
              <a:buNone/>
            </a:pPr>
            <a:endParaRPr lang="en-US" b="0" i="0" dirty="0">
              <a:solidFill>
                <a:srgbClr val="202124"/>
              </a:solidFill>
              <a:effectLst/>
              <a:latin typeface="Google Sans"/>
            </a:endParaRPr>
          </a:p>
          <a:p>
            <a:pPr marL="0" lvl="0" indent="0" algn="l" rtl="0">
              <a:spcBef>
                <a:spcPts val="0"/>
              </a:spcBef>
              <a:spcAft>
                <a:spcPts val="0"/>
              </a:spcAft>
              <a:buNone/>
            </a:pPr>
            <a:r>
              <a:rPr lang="en-US" b="0" i="0" dirty="0">
                <a:solidFill>
                  <a:srgbClr val="202124"/>
                </a:solidFill>
                <a:effectLst/>
                <a:latin typeface="Google Sans"/>
              </a:rPr>
              <a:t> As such, it differs from accessibility, which refers to the ability to access or reach a desired service or activity.</a:t>
            </a:r>
          </a:p>
          <a:p>
            <a:pPr marL="0" lvl="0" indent="0" algn="l" rtl="0">
              <a:spcBef>
                <a:spcPts val="0"/>
              </a:spcBef>
              <a:spcAft>
                <a:spcPts val="0"/>
              </a:spcAft>
              <a:buNone/>
            </a:pPr>
            <a:endParaRPr lang="en-US" b="0" i="0" dirty="0">
              <a:solidFill>
                <a:srgbClr val="202124"/>
              </a:solidFill>
              <a:effectLst/>
              <a:latin typeface="Google Sans"/>
            </a:endParaRPr>
          </a:p>
          <a:p>
            <a:pPr marL="0" lvl="0" indent="0" algn="l" rtl="0">
              <a:spcBef>
                <a:spcPts val="0"/>
              </a:spcBef>
              <a:spcAft>
                <a:spcPts val="0"/>
              </a:spcAft>
              <a:buNone/>
            </a:pPr>
            <a:endParaRPr lang="en-US" b="0" i="0" dirty="0">
              <a:solidFill>
                <a:srgbClr val="202124"/>
              </a:solidFill>
              <a:effectLst/>
              <a:latin typeface="Google Sans"/>
            </a:endParaRPr>
          </a:p>
          <a:p>
            <a:pPr marL="0" lvl="0" indent="0" algn="l" rtl="0">
              <a:spcBef>
                <a:spcPts val="0"/>
              </a:spcBef>
              <a:spcAft>
                <a:spcPts val="0"/>
              </a:spcAft>
              <a:buNone/>
            </a:pPr>
            <a:r>
              <a:rPr lang="en-US" b="0" i="0" dirty="0">
                <a:solidFill>
                  <a:srgbClr val="212529"/>
                </a:solidFill>
                <a:effectLst/>
                <a:latin typeface="Cerebri Sans"/>
              </a:rPr>
              <a:t>Mobility is a term used in computer networking to describe the scalability and exchangeability of a device or service within a given context. It refers to being able to use existing or new technology and services with minimal additional effort or disruption. </a:t>
            </a:r>
          </a:p>
          <a:p>
            <a:pPr marL="0" lvl="0" indent="0" algn="l" rtl="0">
              <a:spcBef>
                <a:spcPts val="0"/>
              </a:spcBef>
              <a:spcAft>
                <a:spcPts val="0"/>
              </a:spcAft>
              <a:buNone/>
            </a:pPr>
            <a:endParaRPr lang="en-US" b="0" i="0" dirty="0">
              <a:solidFill>
                <a:srgbClr val="212529"/>
              </a:solidFill>
              <a:effectLst/>
              <a:latin typeface="Cerebri Sans"/>
            </a:endParaRPr>
          </a:p>
          <a:p>
            <a:pPr marL="0" lvl="0" indent="0" algn="l" rtl="0">
              <a:spcBef>
                <a:spcPts val="0"/>
              </a:spcBef>
              <a:spcAft>
                <a:spcPts val="0"/>
              </a:spcAft>
              <a:buNone/>
            </a:pPr>
            <a:r>
              <a:rPr lang="en-US" b="0" i="0" dirty="0">
                <a:solidFill>
                  <a:srgbClr val="212529"/>
                </a:solidFill>
                <a:effectLst/>
                <a:latin typeface="Cerebri Sans"/>
              </a:rPr>
              <a:t>In the context of mobile computing, this includes being able to quickly and securely switch between different types of physical wireless networks (such as </a:t>
            </a:r>
            <a:r>
              <a:rPr lang="en-US" b="0" i="0" dirty="0" err="1">
                <a:solidFill>
                  <a:srgbClr val="212529"/>
                </a:solidFill>
                <a:effectLst/>
                <a:latin typeface="Cerebri Sans"/>
              </a:rPr>
              <a:t>WiFi</a:t>
            </a:r>
            <a:r>
              <a:rPr lang="en-US" b="0" i="0" dirty="0">
                <a:solidFill>
                  <a:srgbClr val="212529"/>
                </a:solidFill>
                <a:effectLst/>
                <a:latin typeface="Cerebri Sans"/>
              </a:rPr>
              <a:t>, Cellular, Bluetooth, etc.), connect securely with varying service providers, and having access to cloud-based services.</a:t>
            </a:r>
            <a:endParaRPr dirty="0"/>
          </a:p>
        </p:txBody>
      </p:sp>
    </p:spTree>
    <p:extLst>
      <p:ext uri="{BB962C8B-B14F-4D97-AF65-F5344CB8AC3E}">
        <p14:creationId xmlns="" xmlns:p14="http://schemas.microsoft.com/office/powerpoint/2010/main" val="3253124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4D5156"/>
                </a:solidFill>
                <a:effectLst/>
                <a:latin typeface="arial" panose="020B0604020202020204" pitchFamily="34" charset="0"/>
              </a:rPr>
              <a:t>Computing is </a:t>
            </a:r>
            <a:r>
              <a:rPr lang="en-US" b="1" i="0" dirty="0">
                <a:solidFill>
                  <a:srgbClr val="5F6368"/>
                </a:solidFill>
                <a:effectLst/>
                <a:latin typeface="arial" panose="020B0604020202020204" pitchFamily="34" charset="0"/>
              </a:rPr>
              <a:t>the process of using computer technology to complete a given goal-oriented tasks</a:t>
            </a:r>
          </a:p>
          <a:p>
            <a:pPr marL="0" lvl="0" indent="0" algn="l" rtl="0">
              <a:spcBef>
                <a:spcPts val="0"/>
              </a:spcBef>
              <a:spcAft>
                <a:spcPts val="0"/>
              </a:spcAft>
              <a:buNone/>
            </a:pPr>
            <a:endParaRPr lang="en-US" b="1" i="0" dirty="0">
              <a:solidFill>
                <a:srgbClr val="5F6368"/>
              </a:solidFill>
              <a:effectLst/>
              <a:latin typeface="arial" panose="020B0604020202020204" pitchFamily="34" charset="0"/>
            </a:endParaRPr>
          </a:p>
          <a:p>
            <a:pPr marL="0" lvl="0" indent="0" algn="l" rtl="0">
              <a:spcBef>
                <a:spcPts val="0"/>
              </a:spcBef>
              <a:spcAft>
                <a:spcPts val="0"/>
              </a:spcAft>
              <a:buNone/>
            </a:pPr>
            <a:r>
              <a:rPr lang="en-US" b="0" i="0" dirty="0">
                <a:solidFill>
                  <a:srgbClr val="4D5156"/>
                </a:solidFill>
                <a:effectLst/>
                <a:latin typeface="arial" panose="020B0604020202020204" pitchFamily="34" charset="0"/>
              </a:rPr>
              <a:t>Computing </a:t>
            </a:r>
            <a:r>
              <a:rPr lang="en-US" b="1" i="0" dirty="0">
                <a:solidFill>
                  <a:srgbClr val="5F6368"/>
                </a:solidFill>
                <a:effectLst/>
                <a:latin typeface="arial" panose="020B0604020202020204" pitchFamily="34" charset="0"/>
              </a:rPr>
              <a:t>is the act of calculating something</a:t>
            </a:r>
          </a:p>
          <a:p>
            <a:pPr marL="0" lvl="0" indent="0" algn="l" rtl="0">
              <a:spcBef>
                <a:spcPts val="0"/>
              </a:spcBef>
              <a:spcAft>
                <a:spcPts val="0"/>
              </a:spcAft>
              <a:buNone/>
            </a:pPr>
            <a:endParaRPr lang="en-US" b="1" i="0" dirty="0">
              <a:solidFill>
                <a:srgbClr val="5F6368"/>
              </a:solidFill>
              <a:effectLst/>
              <a:latin typeface="arial" panose="020B0604020202020204" pitchFamily="34" charset="0"/>
            </a:endParaRPr>
          </a:p>
          <a:p>
            <a:pPr marL="0" lvl="0" indent="0" algn="l" rtl="0">
              <a:spcBef>
                <a:spcPts val="0"/>
              </a:spcBef>
              <a:spcAft>
                <a:spcPts val="0"/>
              </a:spcAft>
              <a:buNone/>
            </a:pPr>
            <a:r>
              <a:rPr lang="en-US" b="1" i="0">
                <a:solidFill>
                  <a:srgbClr val="5F6368"/>
                </a:solidFill>
                <a:effectLst/>
                <a:latin typeface="arial" panose="020B0604020202020204" pitchFamily="34" charset="0"/>
              </a:rPr>
              <a:t>The use and operation of computers</a:t>
            </a:r>
            <a:r>
              <a:rPr lang="en-US" b="0" i="0">
                <a:solidFill>
                  <a:srgbClr val="4D5156"/>
                </a:solidFill>
                <a:effectLst/>
                <a:latin typeface="arial" panose="020B0604020202020204" pitchFamily="34" charset="0"/>
              </a:rPr>
              <a:t>…</a:t>
            </a:r>
            <a:r>
              <a:rPr lang="en-US" b="1" i="0">
                <a:solidFill>
                  <a:srgbClr val="5F6368"/>
                </a:solidFill>
                <a:effectLst/>
                <a:latin typeface="arial" panose="020B0604020202020204" pitchFamily="34" charset="0"/>
              </a:rPr>
              <a:t>……..</a:t>
            </a:r>
            <a:endParaRPr/>
          </a:p>
        </p:txBody>
      </p:sp>
    </p:spTree>
    <p:extLst>
      <p:ext uri="{BB962C8B-B14F-4D97-AF65-F5344CB8AC3E}">
        <p14:creationId xmlns="" xmlns:p14="http://schemas.microsoft.com/office/powerpoint/2010/main" val="208827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1799827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To make the mobile computing environment ubiquitous, it is necessary that the co communication bearer is spread over both wired and wireless media. Be it for the mobile workforce, holidayers, enterprises, or rural population, access to information and virtual objects through mobile computing is absolutely necessary for optimal use of resource and increased productivity</a:t>
            </a:r>
            <a:endParaRPr dirty="0"/>
          </a:p>
        </p:txBody>
      </p:sp>
    </p:spTree>
    <p:extLst>
      <p:ext uri="{BB962C8B-B14F-4D97-AF65-F5344CB8AC3E}">
        <p14:creationId xmlns="" xmlns:p14="http://schemas.microsoft.com/office/powerpoint/2010/main" val="1151301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1397173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b="0" dirty="0"/>
              <a:t>Wearable computers need to have some additional attributes compared to standard mobile devices. Wearable computers are always on; operational while on the move; hands-free, context-aware (with different types of sensors). Wearable computers need to be equipped with proactive attention and notifications. The ultimate wearable computers will have sensors implanted in the body and supposedly integrate with the human nervous system. These are part of a new discipline of research categorized by “Cyborg” (Cyber Organism).</a:t>
            </a:r>
            <a:endParaRPr sz="1600" b="0" dirty="0"/>
          </a:p>
        </p:txBody>
      </p:sp>
    </p:spTree>
    <p:extLst>
      <p:ext uri="{BB962C8B-B14F-4D97-AF65-F5344CB8AC3E}">
        <p14:creationId xmlns="" xmlns:p14="http://schemas.microsoft.com/office/powerpoint/2010/main" val="291546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6.png"/><Relationship Id="rId7" Type="http://schemas.openxmlformats.org/officeDocument/2006/relationships/diagramLayout" Target="../diagrams/layout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Data" Target="../diagrams/data1.xml"/><Relationship Id="rId5"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5.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2.gif"/><Relationship Id="rId5" Type="http://schemas.openxmlformats.org/officeDocument/2006/relationships/image" Target="../media/image5.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7.jpe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19.gif"/><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5.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5.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5.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7350" y="13675"/>
            <a:ext cx="9136645" cy="5143499"/>
          </a:xfrm>
          <a:prstGeom prst="rect">
            <a:avLst/>
          </a:prstGeom>
          <a:noFill/>
          <a:ln>
            <a:noFill/>
          </a:ln>
        </p:spPr>
      </p:pic>
      <p:pic>
        <p:nvPicPr>
          <p:cNvPr id="55" name="Google Shape;55;p13"/>
          <p:cNvPicPr preferRelativeResize="0"/>
          <p:nvPr/>
        </p:nvPicPr>
        <p:blipFill>
          <a:blip r:embed="rId4">
            <a:alphaModFix/>
          </a:blip>
          <a:stretch>
            <a:fillRect/>
          </a:stretch>
        </p:blipFill>
        <p:spPr>
          <a:xfrm>
            <a:off x="4833413" y="2200275"/>
            <a:ext cx="3000375" cy="742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71" name="Google Shape;71;p15"/>
          <p:cNvSpPr txBox="1"/>
          <p:nvPr/>
        </p:nvSpPr>
        <p:spPr>
          <a:xfrm>
            <a:off x="184936" y="724876"/>
            <a:ext cx="8820000" cy="553967"/>
          </a:xfrm>
          <a:prstGeom prst="rect">
            <a:avLst/>
          </a:prstGeom>
          <a:noFill/>
          <a:ln>
            <a:noFill/>
          </a:ln>
        </p:spPr>
        <p:txBody>
          <a:bodyPr spcFirstLastPara="1" wrap="square" lIns="91425" tIns="91425" rIns="91425" bIns="91425" anchor="t" anchorCtr="0">
            <a:spAutoFit/>
          </a:bodyPr>
          <a:lstStyle/>
          <a:p>
            <a:pPr lvl="2" algn="just"/>
            <a:r>
              <a:rPr lang="en-IN" sz="2400" b="1" dirty="0">
                <a:solidFill>
                  <a:srgbClr val="666666"/>
                </a:solidFill>
                <a:latin typeface="Cambria" panose="02040503050406030204" pitchFamily="18" charset="0"/>
                <a:ea typeface="Cambria" panose="02040503050406030204" pitchFamily="18" charset="0"/>
                <a:cs typeface="Proxima Nova"/>
                <a:sym typeface="Proxima Nova"/>
              </a:rPr>
              <a:t>Types of Mobile computing</a:t>
            </a:r>
            <a:endParaRPr sz="2400" b="1" dirty="0">
              <a:latin typeface="Cambria" panose="02040503050406030204" pitchFamily="18" charset="0"/>
              <a:ea typeface="Cambria" panose="02040503050406030204" pitchFamily="18" charset="0"/>
            </a:endParaRPr>
          </a:p>
        </p:txBody>
      </p:sp>
      <p:sp>
        <p:nvSpPr>
          <p:cNvPr id="11" name="TextBox 10">
            <a:extLst>
              <a:ext uri="{FF2B5EF4-FFF2-40B4-BE49-F238E27FC236}">
                <a16:creationId xmlns="" xmlns:a16="http://schemas.microsoft.com/office/drawing/2014/main" id="{06FE3ABE-668F-37A1-C008-121B298ADC03}"/>
              </a:ext>
            </a:extLst>
          </p:cNvPr>
          <p:cNvSpPr txBox="1"/>
          <p:nvPr/>
        </p:nvSpPr>
        <p:spPr>
          <a:xfrm>
            <a:off x="123988" y="2578150"/>
            <a:ext cx="8880950" cy="561692"/>
          </a:xfrm>
          <a:prstGeom prst="rect">
            <a:avLst/>
          </a:prstGeom>
          <a:noFill/>
        </p:spPr>
        <p:txBody>
          <a:bodyPr wrap="square" lIns="68580" tIns="34290" rIns="68580" bIns="34290" rtlCol="0">
            <a:spAutoFit/>
          </a:bodyPr>
          <a:lstStyle/>
          <a:p>
            <a:r>
              <a:rPr lang="en-IN" sz="1600" b="1"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Fixed &amp; Wired: </a:t>
            </a:r>
            <a:r>
              <a:rPr lang="en-US" sz="1600" dirty="0">
                <a:solidFill>
                  <a:srgbClr val="333333"/>
                </a:solidFill>
                <a:latin typeface="Cambria" panose="02040503050406030204" pitchFamily="18" charset="0"/>
                <a:ea typeface="Cambria" panose="02040503050406030204" pitchFamily="18" charset="0"/>
              </a:rPr>
              <a:t>Devices are </a:t>
            </a:r>
            <a:r>
              <a:rPr lang="en-US" sz="1600" b="1" i="1" dirty="0">
                <a:solidFill>
                  <a:srgbClr val="00B0F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fixed</a:t>
            </a:r>
            <a:r>
              <a:rPr lang="en-US" sz="1600" dirty="0">
                <a:solidFill>
                  <a:srgbClr val="333333"/>
                </a:solidFill>
                <a:latin typeface="Cambria" panose="02040503050406030204" pitchFamily="18" charset="0"/>
                <a:ea typeface="Cambria" panose="02040503050406030204" pitchFamily="18" charset="0"/>
              </a:rPr>
              <a:t> at a position, and they are connected through a </a:t>
            </a:r>
            <a:r>
              <a:rPr lang="en-US" sz="1600" b="1" i="1" dirty="0">
                <a:solidFill>
                  <a:srgbClr val="FF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physical link </a:t>
            </a:r>
            <a:r>
              <a:rPr lang="en-US" sz="1600" dirty="0">
                <a:solidFill>
                  <a:srgbClr val="333333"/>
                </a:solidFill>
                <a:latin typeface="Cambria" panose="02040503050406030204" pitchFamily="18" charset="0"/>
                <a:ea typeface="Cambria" panose="02040503050406030204" pitchFamily="18" charset="0"/>
              </a:rPr>
              <a:t>to communicate with other devices. </a:t>
            </a:r>
            <a:r>
              <a:rPr lang="en-US" sz="1600" b="1" dirty="0">
                <a:solidFill>
                  <a:srgbClr val="333333"/>
                </a:solidFill>
                <a:latin typeface="Cambria" panose="02040503050406030204" pitchFamily="18" charset="0"/>
                <a:ea typeface="Cambria" panose="02040503050406030204" pitchFamily="18" charset="0"/>
              </a:rPr>
              <a:t>Ex., </a:t>
            </a:r>
            <a:r>
              <a:rPr lang="en-US" sz="1600" dirty="0">
                <a:solidFill>
                  <a:srgbClr val="333333"/>
                </a:solidFill>
                <a:latin typeface="Cambria" panose="02040503050406030204" pitchFamily="18" charset="0"/>
                <a:ea typeface="Cambria" panose="02040503050406030204" pitchFamily="18" charset="0"/>
              </a:rPr>
              <a:t>Desktop</a:t>
            </a:r>
            <a:endParaRPr lang="en-IN" sz="1600" dirty="0">
              <a:latin typeface="Cambria" panose="02040503050406030204" pitchFamily="18" charset="0"/>
              <a:ea typeface="Cambria" panose="02040503050406030204" pitchFamily="18" charset="0"/>
            </a:endParaRPr>
          </a:p>
        </p:txBody>
      </p:sp>
      <p:graphicFrame>
        <p:nvGraphicFramePr>
          <p:cNvPr id="3" name="Diagram 2">
            <a:extLst>
              <a:ext uri="{FF2B5EF4-FFF2-40B4-BE49-F238E27FC236}">
                <a16:creationId xmlns="" xmlns:a16="http://schemas.microsoft.com/office/drawing/2014/main" id="{1AF103EC-7687-3DE1-574B-99620585D14D}"/>
              </a:ext>
            </a:extLst>
          </p:cNvPr>
          <p:cNvGraphicFramePr/>
          <p:nvPr/>
        </p:nvGraphicFramePr>
        <p:xfrm>
          <a:off x="450873" y="1138945"/>
          <a:ext cx="8288126" cy="142640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4" name="TextBox 23">
            <a:extLst>
              <a:ext uri="{FF2B5EF4-FFF2-40B4-BE49-F238E27FC236}">
                <a16:creationId xmlns="" xmlns:a16="http://schemas.microsoft.com/office/drawing/2014/main" id="{446DC7BF-A6D3-0DB0-C50B-808472E5B5FE}"/>
              </a:ext>
            </a:extLst>
          </p:cNvPr>
          <p:cNvSpPr txBox="1"/>
          <p:nvPr/>
        </p:nvSpPr>
        <p:spPr>
          <a:xfrm>
            <a:off x="123987" y="3198520"/>
            <a:ext cx="8880950" cy="561692"/>
          </a:xfrm>
          <a:prstGeom prst="rect">
            <a:avLst/>
          </a:prstGeom>
          <a:noFill/>
        </p:spPr>
        <p:txBody>
          <a:bodyPr wrap="square" lIns="68580" tIns="34290" rIns="68580" bIns="34290" rtlCol="0">
            <a:spAutoFit/>
          </a:bodyPr>
          <a:lstStyle/>
          <a:p>
            <a:r>
              <a:rPr lang="en-IN" sz="1600" b="1"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Fixed &amp; Wireless: </a:t>
            </a:r>
            <a:r>
              <a:rPr lang="en-US" sz="1600" dirty="0">
                <a:solidFill>
                  <a:srgbClr val="333333"/>
                </a:solidFill>
                <a:latin typeface="Cambria" panose="02040503050406030204" pitchFamily="18" charset="0"/>
                <a:ea typeface="Cambria" panose="02040503050406030204" pitchFamily="18" charset="0"/>
              </a:rPr>
              <a:t>Devices are </a:t>
            </a:r>
            <a:r>
              <a:rPr lang="en-US" sz="1600" b="1" i="1" dirty="0">
                <a:solidFill>
                  <a:srgbClr val="00B0F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fixed</a:t>
            </a:r>
            <a:r>
              <a:rPr lang="en-US" sz="1600" dirty="0">
                <a:solidFill>
                  <a:srgbClr val="333333"/>
                </a:solidFill>
                <a:latin typeface="Cambria" panose="02040503050406030204" pitchFamily="18" charset="0"/>
                <a:ea typeface="Cambria" panose="02040503050406030204" pitchFamily="18" charset="0"/>
              </a:rPr>
              <a:t> at a position, and they are connected through a </a:t>
            </a:r>
            <a:r>
              <a:rPr lang="en-US" sz="1600" b="1" i="1" dirty="0">
                <a:solidFill>
                  <a:srgbClr val="FF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wireless</a:t>
            </a:r>
            <a:r>
              <a:rPr lang="en-US" sz="1600" dirty="0">
                <a:solidFill>
                  <a:srgbClr val="333333"/>
                </a:solidFill>
                <a:latin typeface="Cambria" panose="02040503050406030204" pitchFamily="18" charset="0"/>
                <a:ea typeface="Cambria" panose="02040503050406030204" pitchFamily="18" charset="0"/>
              </a:rPr>
              <a:t> link to make communication with other devices. </a:t>
            </a:r>
            <a:r>
              <a:rPr lang="en-US" sz="1600" b="1" dirty="0">
                <a:solidFill>
                  <a:srgbClr val="333333"/>
                </a:solidFill>
                <a:latin typeface="Cambria" panose="02040503050406030204" pitchFamily="18" charset="0"/>
                <a:ea typeface="Cambria" panose="02040503050406030204" pitchFamily="18" charset="0"/>
              </a:rPr>
              <a:t>Ex</a:t>
            </a:r>
            <a:r>
              <a:rPr lang="en-US" sz="1600" dirty="0">
                <a:solidFill>
                  <a:srgbClr val="333333"/>
                </a:solidFill>
                <a:latin typeface="Cambria" panose="02040503050406030204" pitchFamily="18" charset="0"/>
                <a:ea typeface="Cambria" panose="02040503050406030204" pitchFamily="18" charset="0"/>
              </a:rPr>
              <a:t>., Wi-Fi Router, communication tower</a:t>
            </a:r>
            <a:endParaRPr lang="en-IN" sz="1600" dirty="0">
              <a:latin typeface="Cambria" panose="02040503050406030204" pitchFamily="18" charset="0"/>
              <a:ea typeface="Cambria" panose="02040503050406030204" pitchFamily="18" charset="0"/>
            </a:endParaRPr>
          </a:p>
        </p:txBody>
      </p:sp>
      <p:sp>
        <p:nvSpPr>
          <p:cNvPr id="25" name="TextBox 24">
            <a:extLst>
              <a:ext uri="{FF2B5EF4-FFF2-40B4-BE49-F238E27FC236}">
                <a16:creationId xmlns="" xmlns:a16="http://schemas.microsoft.com/office/drawing/2014/main" id="{7FCCCA8F-509E-8003-39D6-1DC2ED5AA448}"/>
              </a:ext>
            </a:extLst>
          </p:cNvPr>
          <p:cNvSpPr txBox="1"/>
          <p:nvPr/>
        </p:nvSpPr>
        <p:spPr>
          <a:xfrm>
            <a:off x="115499" y="3815858"/>
            <a:ext cx="8889438" cy="561692"/>
          </a:xfrm>
          <a:prstGeom prst="rect">
            <a:avLst/>
          </a:prstGeom>
          <a:noFill/>
        </p:spPr>
        <p:txBody>
          <a:bodyPr wrap="square" lIns="68580" tIns="34290" rIns="68580" bIns="34290" rtlCol="0">
            <a:spAutoFit/>
          </a:bodyPr>
          <a:lstStyle/>
          <a:p>
            <a:r>
              <a:rPr lang="en-IN" sz="1600" b="1"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Mobile &amp; Wired: </a:t>
            </a:r>
            <a:r>
              <a:rPr lang="en-US" sz="1600" dirty="0">
                <a:solidFill>
                  <a:srgbClr val="333333"/>
                </a:solidFill>
                <a:latin typeface="Cambria" panose="02040503050406030204" pitchFamily="18" charset="0"/>
                <a:ea typeface="Cambria" panose="02040503050406030204" pitchFamily="18" charset="0"/>
              </a:rPr>
              <a:t>Some devices are </a:t>
            </a:r>
            <a:r>
              <a:rPr lang="en-US" sz="1600" b="1" i="1" dirty="0">
                <a:solidFill>
                  <a:srgbClr val="7030A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wired</a:t>
            </a:r>
            <a:r>
              <a:rPr lang="en-US" sz="1600" dirty="0">
                <a:solidFill>
                  <a:srgbClr val="333333"/>
                </a:solidFill>
                <a:latin typeface="Cambria" panose="02040503050406030204" pitchFamily="18" charset="0"/>
                <a:ea typeface="Cambria" panose="02040503050406030204" pitchFamily="18" charset="0"/>
              </a:rPr>
              <a:t>, and some are </a:t>
            </a:r>
            <a:r>
              <a:rPr lang="en-US" sz="1600" b="1" i="1" dirty="0">
                <a:solidFill>
                  <a:srgbClr val="0070C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mobile</a:t>
            </a:r>
            <a:r>
              <a:rPr lang="en-US" sz="1600" dirty="0">
                <a:solidFill>
                  <a:srgbClr val="333333"/>
                </a:solidFill>
                <a:latin typeface="Cambria" panose="02040503050406030204" pitchFamily="18" charset="0"/>
                <a:ea typeface="Cambria" panose="02040503050406030204" pitchFamily="18" charset="0"/>
              </a:rPr>
              <a:t>. They altogether make communication with other devices.. Ex., Laptops</a:t>
            </a:r>
            <a:endParaRPr lang="en-IN" sz="1600" dirty="0">
              <a:latin typeface="Cambria" panose="02040503050406030204" pitchFamily="18" charset="0"/>
              <a:ea typeface="Cambria" panose="02040503050406030204" pitchFamily="18" charset="0"/>
            </a:endParaRPr>
          </a:p>
        </p:txBody>
      </p:sp>
      <p:sp>
        <p:nvSpPr>
          <p:cNvPr id="26" name="TextBox 25">
            <a:extLst>
              <a:ext uri="{FF2B5EF4-FFF2-40B4-BE49-F238E27FC236}">
                <a16:creationId xmlns="" xmlns:a16="http://schemas.microsoft.com/office/drawing/2014/main" id="{9C1EFC20-8CDC-4447-075D-573ECEEAF5E0}"/>
              </a:ext>
            </a:extLst>
          </p:cNvPr>
          <p:cNvSpPr txBox="1"/>
          <p:nvPr/>
        </p:nvSpPr>
        <p:spPr>
          <a:xfrm>
            <a:off x="123987" y="4429903"/>
            <a:ext cx="8880950" cy="561692"/>
          </a:xfrm>
          <a:prstGeom prst="rect">
            <a:avLst/>
          </a:prstGeom>
          <a:noFill/>
        </p:spPr>
        <p:txBody>
          <a:bodyPr wrap="square" lIns="68580" tIns="34290" rIns="68580" bIns="34290" rtlCol="0">
            <a:spAutoFit/>
          </a:bodyPr>
          <a:lstStyle/>
          <a:p>
            <a:r>
              <a:rPr lang="en-IN" sz="1600" b="1"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Mobile &amp; Wireless: </a:t>
            </a:r>
            <a:r>
              <a:rPr lang="en-US" sz="1600" dirty="0">
                <a:solidFill>
                  <a:srgbClr val="333333"/>
                </a:solidFill>
                <a:latin typeface="Cambria" panose="02040503050406030204" pitchFamily="18" charset="0"/>
                <a:ea typeface="Cambria" panose="02040503050406030204" pitchFamily="18" charset="0"/>
              </a:rPr>
              <a:t>Devices can communicate with each other irrespective of their position. They can also connect to any network without the use of any wired device.. </a:t>
            </a:r>
            <a:r>
              <a:rPr lang="en-US" sz="1600" b="1" dirty="0">
                <a:solidFill>
                  <a:srgbClr val="333333"/>
                </a:solidFill>
                <a:latin typeface="Cambria" panose="02040503050406030204" pitchFamily="18" charset="0"/>
                <a:ea typeface="Cambria" panose="02040503050406030204" pitchFamily="18" charset="0"/>
              </a:rPr>
              <a:t>Ex</a:t>
            </a:r>
            <a:r>
              <a:rPr lang="en-US" sz="1600" dirty="0">
                <a:solidFill>
                  <a:srgbClr val="333333"/>
                </a:solidFill>
                <a:latin typeface="Cambria" panose="02040503050406030204" pitchFamily="18" charset="0"/>
                <a:ea typeface="Cambria" panose="02040503050406030204" pitchFamily="18" charset="0"/>
              </a:rPr>
              <a:t>., Mobile</a:t>
            </a:r>
            <a:endParaRPr lang="en-IN" sz="1600" dirty="0">
              <a:latin typeface="Cambria" panose="02040503050406030204" pitchFamily="18" charset="0"/>
              <a:ea typeface="Cambria" panose="02040503050406030204" pitchFamily="18" charset="0"/>
            </a:endParaRPr>
          </a:p>
        </p:txBody>
      </p:sp>
      <p:sp>
        <p:nvSpPr>
          <p:cNvPr id="2" name="Google Shape;69;p15">
            <a:extLst>
              <a:ext uri="{FF2B5EF4-FFF2-40B4-BE49-F238E27FC236}">
                <a16:creationId xmlns="" xmlns:a16="http://schemas.microsoft.com/office/drawing/2014/main" id="{909D5855-2B8F-F4A1-EDDB-344D027B952B}"/>
              </a:ext>
            </a:extLst>
          </p:cNvPr>
          <p:cNvSpPr txBox="1"/>
          <p:nvPr/>
        </p:nvSpPr>
        <p:spPr>
          <a:xfrm>
            <a:off x="184936" y="95413"/>
            <a:ext cx="7200000" cy="553967"/>
          </a:xfrm>
          <a:prstGeom prst="rect">
            <a:avLst/>
          </a:prstGeom>
          <a:noFill/>
          <a:ln>
            <a:noFill/>
          </a:ln>
        </p:spPr>
        <p:txBody>
          <a:bodyPr spcFirstLastPara="1" wrap="square" lIns="91425" tIns="91425" rIns="91425" bIns="91425" anchor="t" anchorCtr="0">
            <a:spAutoFit/>
          </a:bodyPr>
          <a:lstStyle/>
          <a:p>
            <a:pPr lvl="0"/>
            <a:r>
              <a:rPr lang="en-US" sz="2400" b="1" dirty="0" smtClean="0">
                <a:solidFill>
                  <a:schemeClr val="bg1">
                    <a:lumMod val="50000"/>
                  </a:schemeClr>
                </a:solidFill>
              </a:rPr>
              <a:t>Introduction</a:t>
            </a:r>
            <a:endParaRPr sz="2300" b="1" dirty="0">
              <a:solidFill>
                <a:schemeClr val="bg1">
                  <a:lumMod val="50000"/>
                </a:schemeClr>
              </a:solidFill>
              <a:latin typeface="Proxima Nova"/>
              <a:ea typeface="Proxima Nova"/>
              <a:cs typeface="Proxima Nova"/>
              <a:sym typeface="Proxima Nova"/>
            </a:endParaRPr>
          </a:p>
        </p:txBody>
      </p:sp>
    </p:spTree>
    <p:extLst>
      <p:ext uri="{BB962C8B-B14F-4D97-AF65-F5344CB8AC3E}">
        <p14:creationId xmlns="" xmlns:p14="http://schemas.microsoft.com/office/powerpoint/2010/main" val="4118197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71" name="Google Shape;71;p15"/>
          <p:cNvSpPr txBox="1"/>
          <p:nvPr/>
        </p:nvSpPr>
        <p:spPr>
          <a:xfrm>
            <a:off x="184936" y="724876"/>
            <a:ext cx="8820000" cy="3462456"/>
          </a:xfrm>
          <a:prstGeom prst="rect">
            <a:avLst/>
          </a:prstGeom>
          <a:noFill/>
          <a:ln>
            <a:noFill/>
          </a:ln>
        </p:spPr>
        <p:txBody>
          <a:bodyPr spcFirstLastPara="1" wrap="square" lIns="91425" tIns="91425" rIns="91425" bIns="91425" anchor="t" anchorCtr="0">
            <a:spAutoFit/>
          </a:bodyPr>
          <a:lstStyle/>
          <a:p>
            <a:pPr lvl="2" algn="just"/>
            <a:r>
              <a:rPr lang="en-IN" sz="2400" b="1" dirty="0">
                <a:solidFill>
                  <a:srgbClr val="666666"/>
                </a:solidFill>
                <a:latin typeface="Cambria" panose="02040503050406030204" pitchFamily="18" charset="0"/>
                <a:ea typeface="Cambria" panose="02040503050406030204" pitchFamily="18" charset="0"/>
                <a:cs typeface="Proxima Nova"/>
                <a:sym typeface="Proxima Nova"/>
              </a:rPr>
              <a:t>Benefits of Mobile Computing</a:t>
            </a:r>
          </a:p>
          <a:p>
            <a:pPr marL="357179" indent="-250819">
              <a:lnSpc>
                <a:spcPct val="150000"/>
              </a:lnSpc>
              <a:buFont typeface="Arial" panose="020B0604020202020204" pitchFamily="34" charset="0"/>
              <a:buChar char="•"/>
            </a:pPr>
            <a:r>
              <a:rPr lang="en-IN" sz="1800" dirty="0">
                <a:latin typeface="Cambria" panose="02040503050406030204" pitchFamily="18" charset="0"/>
                <a:ea typeface="Cambria" panose="02040503050406030204" pitchFamily="18" charset="0"/>
                <a:cs typeface="Times New Roman" panose="02020603050405020304" pitchFamily="18" charset="0"/>
              </a:rPr>
              <a:t>Easy to carry and work from anywhere</a:t>
            </a:r>
          </a:p>
          <a:p>
            <a:pPr marL="357179" indent="-250819">
              <a:lnSpc>
                <a:spcPct val="150000"/>
              </a:lnSpc>
              <a:buFont typeface="Arial" panose="020B0604020202020204" pitchFamily="34" charset="0"/>
              <a:buChar char="•"/>
            </a:pPr>
            <a:r>
              <a:rPr lang="en-IN" sz="1800" dirty="0">
                <a:latin typeface="Cambria" panose="02040503050406030204" pitchFamily="18" charset="0"/>
                <a:ea typeface="Cambria" panose="02040503050406030204" pitchFamily="18" charset="0"/>
                <a:cs typeface="Times New Roman" panose="02020603050405020304" pitchFamily="18" charset="0"/>
              </a:rPr>
              <a:t>Saves Time</a:t>
            </a:r>
          </a:p>
          <a:p>
            <a:pPr marL="357179" indent="-250819">
              <a:lnSpc>
                <a:spcPct val="150000"/>
              </a:lnSpc>
              <a:buFont typeface="Arial" panose="020B0604020202020204" pitchFamily="34" charset="0"/>
              <a:buChar char="•"/>
            </a:pPr>
            <a:r>
              <a:rPr lang="en-IN" sz="1800" dirty="0">
                <a:latin typeface="Cambria" panose="02040503050406030204" pitchFamily="18" charset="0"/>
                <a:ea typeface="Cambria" panose="02040503050406030204" pitchFamily="18" charset="0"/>
                <a:cs typeface="Times New Roman" panose="02020603050405020304" pitchFamily="18" charset="0"/>
              </a:rPr>
              <a:t>Voice and data transmission</a:t>
            </a:r>
          </a:p>
          <a:p>
            <a:pPr marL="357179" indent="-250819">
              <a:lnSpc>
                <a:spcPct val="150000"/>
              </a:lnSpc>
              <a:buFont typeface="Arial" panose="020B0604020202020204" pitchFamily="34" charset="0"/>
              <a:buChar char="•"/>
            </a:pPr>
            <a:r>
              <a:rPr lang="en-IN" sz="1800" dirty="0">
                <a:latin typeface="Cambria" panose="02040503050406030204" pitchFamily="18" charset="0"/>
                <a:ea typeface="Cambria" panose="02040503050406030204" pitchFamily="18" charset="0"/>
                <a:cs typeface="Times New Roman" panose="02020603050405020304" pitchFamily="18" charset="0"/>
              </a:rPr>
              <a:t>Enhanced Productivity</a:t>
            </a:r>
          </a:p>
          <a:p>
            <a:pPr marL="357179" indent="-250819">
              <a:lnSpc>
                <a:spcPct val="150000"/>
              </a:lnSpc>
              <a:buFont typeface="Arial" panose="020B0604020202020204" pitchFamily="34" charset="0"/>
              <a:buChar char="•"/>
            </a:pPr>
            <a:r>
              <a:rPr lang="en-IN" sz="1800" dirty="0">
                <a:latin typeface="Cambria" panose="02040503050406030204" pitchFamily="18" charset="0"/>
                <a:ea typeface="Cambria" panose="02040503050406030204" pitchFamily="18" charset="0"/>
              </a:rPr>
              <a:t>Ease of Research</a:t>
            </a:r>
          </a:p>
          <a:p>
            <a:pPr marL="357179" indent="-250819">
              <a:lnSpc>
                <a:spcPct val="150000"/>
              </a:lnSpc>
              <a:buFont typeface="Arial" panose="020B0604020202020204" pitchFamily="34" charset="0"/>
              <a:buChar char="•"/>
            </a:pPr>
            <a:r>
              <a:rPr lang="en-IN" sz="1800" dirty="0">
                <a:latin typeface="Cambria" panose="02040503050406030204" pitchFamily="18" charset="0"/>
                <a:ea typeface="Cambria" panose="02040503050406030204" pitchFamily="18" charset="0"/>
                <a:cs typeface="Times New Roman" panose="02020603050405020304" pitchFamily="18" charset="0"/>
              </a:rPr>
              <a:t>Wireless LAN to access Internet from anywhere</a:t>
            </a:r>
          </a:p>
          <a:p>
            <a:pPr marL="357179" indent="-250819">
              <a:lnSpc>
                <a:spcPct val="150000"/>
              </a:lnSpc>
              <a:buFont typeface="Arial" panose="020B0604020202020204" pitchFamily="34" charset="0"/>
              <a:buChar char="•"/>
            </a:pPr>
            <a:r>
              <a:rPr lang="en-IN" sz="1800" dirty="0">
                <a:latin typeface="Cambria" panose="02040503050406030204" pitchFamily="18" charset="0"/>
                <a:ea typeface="Cambria" panose="02040503050406030204" pitchFamily="18" charset="0"/>
                <a:cs typeface="Times New Roman" panose="02020603050405020304" pitchFamily="18" charset="0"/>
              </a:rPr>
              <a:t>Attractive user interface</a:t>
            </a:r>
          </a:p>
        </p:txBody>
      </p:sp>
      <p:sp>
        <p:nvSpPr>
          <p:cNvPr id="2" name="Google Shape;69;p15">
            <a:extLst>
              <a:ext uri="{FF2B5EF4-FFF2-40B4-BE49-F238E27FC236}">
                <a16:creationId xmlns="" xmlns:a16="http://schemas.microsoft.com/office/drawing/2014/main" id="{F68F3CF0-014D-D7E1-7A98-AC51E1063F00}"/>
              </a:ext>
            </a:extLst>
          </p:cNvPr>
          <p:cNvSpPr txBox="1"/>
          <p:nvPr/>
        </p:nvSpPr>
        <p:spPr>
          <a:xfrm>
            <a:off x="184936" y="92768"/>
            <a:ext cx="7200000" cy="553967"/>
          </a:xfrm>
          <a:prstGeom prst="rect">
            <a:avLst/>
          </a:prstGeom>
          <a:noFill/>
          <a:ln>
            <a:noFill/>
          </a:ln>
        </p:spPr>
        <p:txBody>
          <a:bodyPr spcFirstLastPara="1" wrap="square" lIns="91425" tIns="91425" rIns="91425" bIns="91425" anchor="t" anchorCtr="0">
            <a:spAutoFit/>
          </a:bodyPr>
          <a:lstStyle/>
          <a:p>
            <a:pPr lvl="0"/>
            <a:r>
              <a:rPr lang="en-US" sz="2400" b="1" dirty="0" smtClean="0">
                <a:solidFill>
                  <a:schemeClr val="bg1">
                    <a:lumMod val="50000"/>
                  </a:schemeClr>
                </a:solidFill>
              </a:rPr>
              <a:t>Introduction</a:t>
            </a:r>
            <a:endParaRPr lang="en-US" sz="2300" b="1" dirty="0">
              <a:solidFill>
                <a:schemeClr val="bg1">
                  <a:lumMod val="50000"/>
                </a:schemeClr>
              </a:solidFill>
              <a:latin typeface="Proxima Nova"/>
              <a:ea typeface="Proxima Nova"/>
              <a:cs typeface="Proxima Nova"/>
              <a:sym typeface="Proxima Nova"/>
            </a:endParaRPr>
          </a:p>
        </p:txBody>
      </p:sp>
    </p:spTree>
    <p:extLst>
      <p:ext uri="{BB962C8B-B14F-4D97-AF65-F5344CB8AC3E}">
        <p14:creationId xmlns="" xmlns:p14="http://schemas.microsoft.com/office/powerpoint/2010/main" val="22382060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0" y="-223849"/>
            <a:ext cx="9134475" cy="5133975"/>
          </a:xfrm>
          <a:prstGeom prst="rect">
            <a:avLst/>
          </a:prstGeom>
          <a:noFill/>
          <a:ln>
            <a:noFill/>
          </a:ln>
        </p:spPr>
      </p:pic>
      <p:pic>
        <p:nvPicPr>
          <p:cNvPr id="68" name="Google Shape;68;p15"/>
          <p:cNvPicPr preferRelativeResize="0"/>
          <p:nvPr/>
        </p:nvPicPr>
        <p:blipFill>
          <a:blip r:embed="rId4">
            <a:alphaModFix/>
          </a:blip>
          <a:stretch>
            <a:fillRect/>
          </a:stretch>
        </p:blipFill>
        <p:spPr>
          <a:xfrm>
            <a:off x="7363439" y="148589"/>
            <a:ext cx="1495425" cy="371475"/>
          </a:xfrm>
          <a:prstGeom prst="rect">
            <a:avLst/>
          </a:prstGeom>
          <a:noFill/>
          <a:ln>
            <a:noFill/>
          </a:ln>
        </p:spPr>
      </p:pic>
      <p:sp>
        <p:nvSpPr>
          <p:cNvPr id="2" name="Google Shape;69;p15">
            <a:extLst>
              <a:ext uri="{FF2B5EF4-FFF2-40B4-BE49-F238E27FC236}">
                <a16:creationId xmlns="" xmlns:a16="http://schemas.microsoft.com/office/drawing/2014/main" id="{F68F3CF0-014D-D7E1-7A98-AC51E1063F00}"/>
              </a:ext>
            </a:extLst>
          </p:cNvPr>
          <p:cNvSpPr txBox="1"/>
          <p:nvPr/>
        </p:nvSpPr>
        <p:spPr>
          <a:xfrm>
            <a:off x="555170" y="-261257"/>
            <a:ext cx="6853691" cy="923299"/>
          </a:xfrm>
          <a:prstGeom prst="rect">
            <a:avLst/>
          </a:prstGeom>
          <a:noFill/>
          <a:ln>
            <a:noFill/>
          </a:ln>
        </p:spPr>
        <p:txBody>
          <a:bodyPr spcFirstLastPara="1" wrap="square" lIns="91425" tIns="91425" rIns="91425" bIns="91425" anchor="t" anchorCtr="0">
            <a:spAutoFit/>
          </a:bodyPr>
          <a:lstStyle/>
          <a:p>
            <a:pPr lvl="0"/>
            <a:r>
              <a:rPr lang="en-US" sz="2400" b="1" dirty="0" smtClean="0">
                <a:solidFill>
                  <a:schemeClr val="bg1">
                    <a:lumMod val="50000"/>
                  </a:schemeClr>
                </a:solidFill>
              </a:rPr>
              <a:t/>
            </a:r>
            <a:br>
              <a:rPr lang="en-US" sz="2400" b="1" dirty="0" smtClean="0">
                <a:solidFill>
                  <a:schemeClr val="bg1">
                    <a:lumMod val="50000"/>
                  </a:schemeClr>
                </a:solidFill>
              </a:rPr>
            </a:br>
            <a:r>
              <a:rPr lang="en-US" sz="2400" b="1" dirty="0" smtClean="0">
                <a:solidFill>
                  <a:schemeClr val="bg1">
                    <a:lumMod val="50000"/>
                  </a:schemeClr>
                </a:solidFill>
              </a:rPr>
              <a:t>Introduction</a:t>
            </a:r>
            <a:endParaRPr lang="en-US" sz="2300" b="1" dirty="0">
              <a:solidFill>
                <a:schemeClr val="bg1">
                  <a:lumMod val="50000"/>
                </a:schemeClr>
              </a:solidFill>
              <a:latin typeface="Proxima Nova"/>
              <a:ea typeface="Proxima Nova"/>
              <a:cs typeface="Proxima Nova"/>
              <a:sym typeface="Proxima Nova"/>
            </a:endParaRPr>
          </a:p>
        </p:txBody>
      </p:sp>
      <p:sp>
        <p:nvSpPr>
          <p:cNvPr id="4" name="Google Shape;71;p15">
            <a:extLst>
              <a:ext uri="{FF2B5EF4-FFF2-40B4-BE49-F238E27FC236}">
                <a16:creationId xmlns="" xmlns:a16="http://schemas.microsoft.com/office/drawing/2014/main" id="{7DC02898-BB17-470A-6D4C-08870E4E0F0C}"/>
              </a:ext>
            </a:extLst>
          </p:cNvPr>
          <p:cNvSpPr txBox="1"/>
          <p:nvPr/>
        </p:nvSpPr>
        <p:spPr>
          <a:xfrm>
            <a:off x="252405" y="1030942"/>
            <a:ext cx="7769860" cy="4293461"/>
          </a:xfrm>
          <a:prstGeom prst="rect">
            <a:avLst/>
          </a:prstGeom>
          <a:noFill/>
          <a:ln>
            <a:noFill/>
          </a:ln>
        </p:spPr>
        <p:txBody>
          <a:bodyPr spcFirstLastPara="1" wrap="square" lIns="68569" tIns="68569" rIns="68569" bIns="68569" anchor="t" anchorCtr="0">
            <a:spAutoFit/>
          </a:bodyPr>
          <a:lstStyle/>
          <a:p>
            <a:pPr lvl="2"/>
            <a:r>
              <a:rPr lang="en-IN" sz="1800" b="1" dirty="0">
                <a:solidFill>
                  <a:srgbClr val="666666"/>
                </a:solidFill>
                <a:latin typeface="Times New Roman" panose="02020603050405020304" pitchFamily="18" charset="0"/>
                <a:ea typeface="Cambria" panose="02040503050406030204" pitchFamily="18" charset="0"/>
                <a:cs typeface="Times New Roman" panose="02020603050405020304" pitchFamily="18" charset="0"/>
                <a:sym typeface="Proxima Nova"/>
              </a:rPr>
              <a:t>Application of Mobile Computing</a:t>
            </a:r>
          </a:p>
          <a:p>
            <a:pPr marL="267891" indent="-188119">
              <a:lnSpc>
                <a:spcPct val="150000"/>
              </a:lnSpc>
              <a:buClrTx/>
              <a:buFont typeface="Arial" panose="020B0604020202020204" pitchFamily="34" charset="0"/>
              <a:buChar char="•"/>
            </a:pPr>
            <a:endParaRPr lang="en-IN" sz="1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a:p>
            <a:pPr marL="267891" indent="-188119">
              <a:lnSpc>
                <a:spcPct val="150000"/>
              </a:lnSpc>
              <a:buClrTx/>
              <a:buFont typeface="Arial" panose="020B0604020202020204" pitchFamily="34" charset="0"/>
              <a:buChar char="•"/>
            </a:pPr>
            <a:r>
              <a:rPr lang="en-IN" sz="1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Web or Internet access</a:t>
            </a:r>
          </a:p>
          <a:p>
            <a:pPr marL="267891" indent="-188119">
              <a:lnSpc>
                <a:spcPct val="150000"/>
              </a:lnSpc>
              <a:buClrTx/>
              <a:buFont typeface="Arial" panose="020B0604020202020204" pitchFamily="34" charset="0"/>
              <a:buChar char="•"/>
            </a:pPr>
            <a:r>
              <a:rPr lang="en-IN" sz="1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Email</a:t>
            </a:r>
          </a:p>
          <a:p>
            <a:pPr marL="267891" indent="-188119">
              <a:lnSpc>
                <a:spcPct val="150000"/>
              </a:lnSpc>
              <a:buClrTx/>
              <a:buFont typeface="Arial" panose="020B0604020202020204" pitchFamily="34" charset="0"/>
              <a:buChar char="•"/>
            </a:pPr>
            <a:r>
              <a:rPr lang="en-IN" sz="1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Global Position System (GPS)</a:t>
            </a:r>
          </a:p>
          <a:p>
            <a:pPr marL="267891" indent="-188119">
              <a:lnSpc>
                <a:spcPct val="150000"/>
              </a:lnSpc>
              <a:buClrTx/>
              <a:buFont typeface="Arial" panose="020B0604020202020204" pitchFamily="34" charset="0"/>
              <a:buChar char="•"/>
            </a:pPr>
            <a:r>
              <a:rPr lang="en-IN" sz="1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Emergency services</a:t>
            </a:r>
          </a:p>
          <a:p>
            <a:pPr marL="267891" indent="-188119">
              <a:lnSpc>
                <a:spcPct val="150000"/>
              </a:lnSpc>
              <a:buClrTx/>
              <a:buFont typeface="Arial" panose="020B0604020202020204" pitchFamily="34" charset="0"/>
              <a:buChar char="•"/>
            </a:pPr>
            <a:r>
              <a:rPr lang="en-IN" sz="1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Entertainment services</a:t>
            </a:r>
          </a:p>
          <a:p>
            <a:pPr marL="267891" indent="-188119">
              <a:lnSpc>
                <a:spcPct val="150000"/>
              </a:lnSpc>
              <a:buClrTx/>
              <a:buFont typeface="Arial" panose="020B0604020202020204" pitchFamily="34" charset="0"/>
              <a:buChar char="•"/>
            </a:pPr>
            <a:r>
              <a:rPr lang="en-IN" sz="1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Educational services</a:t>
            </a:r>
          </a:p>
          <a:p>
            <a:pPr marL="267891" indent="-188119">
              <a:lnSpc>
                <a:spcPct val="150000"/>
              </a:lnSpc>
              <a:buClrTx/>
              <a:buFont typeface="Arial" panose="020B0604020202020204" pitchFamily="34" charset="0"/>
              <a:buChar char="•"/>
            </a:pPr>
            <a:r>
              <a:rPr lang="en-IN" sz="1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Online Transactions</a:t>
            </a:r>
          </a:p>
          <a:p>
            <a:pPr marL="267891" indent="-188119">
              <a:buClrTx/>
              <a:buFont typeface="Arial" panose="020B0604020202020204" pitchFamily="34" charset="0"/>
              <a:buChar char="•"/>
            </a:pPr>
            <a:endParaRPr lang="en-IN" sz="18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a:p>
            <a:pPr marL="214313" lvl="2" indent="-214313">
              <a:buFont typeface="Wingdings" panose="05000000000000000000" pitchFamily="2" charset="2"/>
              <a:buChar char="q"/>
            </a:pPr>
            <a:endParaRPr sz="1800" b="1" dirty="0">
              <a:latin typeface="Cambria" panose="02040503050406030204" pitchFamily="18" charset="0"/>
              <a:ea typeface="Cambria" panose="02040503050406030204" pitchFamily="18" charset="0"/>
            </a:endParaRPr>
          </a:p>
        </p:txBody>
      </p:sp>
    </p:spTree>
    <p:extLst>
      <p:ext uri="{BB962C8B-B14F-4D97-AF65-F5344CB8AC3E}">
        <p14:creationId xmlns="" xmlns:p14="http://schemas.microsoft.com/office/powerpoint/2010/main" val="42298384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0"/>
            <a:ext cx="7200000" cy="800189"/>
          </a:xfrm>
          <a:prstGeom prst="rect">
            <a:avLst/>
          </a:prstGeom>
          <a:noFill/>
          <a:ln>
            <a:noFill/>
          </a:ln>
        </p:spPr>
        <p:txBody>
          <a:bodyPr spcFirstLastPara="1" wrap="square" lIns="91425" tIns="91425" rIns="91425" bIns="91425" anchor="t" anchorCtr="0">
            <a:spAutoFit/>
          </a:bodyPr>
          <a:lstStyle/>
          <a:p>
            <a:pPr lvl="0"/>
            <a:r>
              <a:rPr lang="en-US" sz="2000" b="1" dirty="0" smtClean="0">
                <a:solidFill>
                  <a:schemeClr val="bg1">
                    <a:lumMod val="50000"/>
                  </a:schemeClr>
                </a:solidFill>
              </a:rPr>
              <a:t/>
            </a:r>
            <a:br>
              <a:rPr lang="en-US" sz="2000" b="1" dirty="0" smtClean="0">
                <a:solidFill>
                  <a:schemeClr val="bg1">
                    <a:lumMod val="50000"/>
                  </a:schemeClr>
                </a:solidFill>
              </a:rPr>
            </a:br>
            <a:r>
              <a:rPr lang="en-US" sz="2000" b="1" dirty="0" smtClean="0">
                <a:solidFill>
                  <a:schemeClr val="bg1">
                    <a:lumMod val="50000"/>
                  </a:schemeClr>
                </a:solidFill>
              </a:rPr>
              <a:t>Introduction</a:t>
            </a:r>
            <a:endParaRPr lang="en-US" sz="2000" b="1" dirty="0">
              <a:solidFill>
                <a:schemeClr val="bg1">
                  <a:lumMod val="50000"/>
                </a:schemeClr>
              </a:solidFill>
              <a:latin typeface="Proxima Nova"/>
              <a:ea typeface="Proxima Nova"/>
              <a:cs typeface="Proxima Nova"/>
              <a:sym typeface="Proxima Nova"/>
            </a:endParaRPr>
          </a:p>
        </p:txBody>
      </p:sp>
      <p:sp>
        <p:nvSpPr>
          <p:cNvPr id="71" name="Google Shape;71;p15"/>
          <p:cNvSpPr txBox="1"/>
          <p:nvPr/>
        </p:nvSpPr>
        <p:spPr>
          <a:xfrm>
            <a:off x="184936" y="724875"/>
            <a:ext cx="8820000" cy="3046958"/>
          </a:xfrm>
          <a:prstGeom prst="rect">
            <a:avLst/>
          </a:prstGeom>
          <a:noFill/>
          <a:ln>
            <a:noFill/>
          </a:ln>
        </p:spPr>
        <p:txBody>
          <a:bodyPr spcFirstLastPara="1" wrap="square" lIns="91425" tIns="91425" rIns="91425" bIns="91425" anchor="t" anchorCtr="0">
            <a:spAutoFit/>
          </a:bodyPr>
          <a:lstStyle/>
          <a:p>
            <a:pPr marL="357188" lvl="2" indent="-357188" algn="just">
              <a:buFont typeface="Wingdings" panose="05000000000000000000" pitchFamily="2" charset="2"/>
              <a:buChar char="q"/>
            </a:pPr>
            <a:r>
              <a:rPr lang="en-IN" sz="2400" b="1" dirty="0">
                <a:solidFill>
                  <a:srgbClr val="666666"/>
                </a:solidFill>
                <a:latin typeface="Cambria" panose="02040503050406030204" pitchFamily="18" charset="0"/>
                <a:ea typeface="Cambria" panose="02040503050406030204" pitchFamily="18" charset="0"/>
                <a:cs typeface="Proxima Nova"/>
                <a:sym typeface="Proxima Nova"/>
              </a:rPr>
              <a:t>Limitations of Mobile Computing</a:t>
            </a:r>
          </a:p>
          <a:p>
            <a:pPr marL="357188" indent="-250825">
              <a:lnSpc>
                <a:spcPct val="150000"/>
              </a:lnSpc>
              <a:buClrTx/>
              <a:buFont typeface="Arial" panose="020B0604020202020204" pitchFamily="34" charset="0"/>
              <a:buChar char="•"/>
            </a:pPr>
            <a:r>
              <a:rPr lang="en-IN" sz="1800" dirty="0">
                <a:solidFill>
                  <a:schemeClr val="tx1"/>
                </a:solidFill>
                <a:latin typeface="Cambria" panose="02040503050406030204" pitchFamily="18" charset="0"/>
                <a:ea typeface="Cambria" panose="02040503050406030204" pitchFamily="18" charset="0"/>
                <a:cs typeface="Times New Roman" panose="02020603050405020304" pitchFamily="18" charset="0"/>
              </a:rPr>
              <a:t>Network Fluctuation</a:t>
            </a:r>
          </a:p>
          <a:p>
            <a:pPr marL="357188" indent="-250825">
              <a:lnSpc>
                <a:spcPct val="150000"/>
              </a:lnSpc>
              <a:buClrTx/>
              <a:buFont typeface="Arial" panose="020B0604020202020204" pitchFamily="34" charset="0"/>
              <a:buChar char="•"/>
            </a:pPr>
            <a:r>
              <a:rPr lang="en-IN" sz="1800" dirty="0">
                <a:solidFill>
                  <a:schemeClr val="tx1"/>
                </a:solidFill>
                <a:latin typeface="Cambria" panose="02040503050406030204" pitchFamily="18" charset="0"/>
                <a:ea typeface="Cambria" panose="02040503050406030204" pitchFamily="18" charset="0"/>
                <a:cs typeface="Times New Roman" panose="02020603050405020304" pitchFamily="18" charset="0"/>
              </a:rPr>
              <a:t>Battery consumption</a:t>
            </a:r>
          </a:p>
          <a:p>
            <a:pPr marL="357188" indent="-250825">
              <a:lnSpc>
                <a:spcPct val="150000"/>
              </a:lnSpc>
              <a:buClrTx/>
              <a:buFont typeface="Arial" panose="020B0604020202020204" pitchFamily="34" charset="0"/>
              <a:buChar char="•"/>
            </a:pPr>
            <a:r>
              <a:rPr lang="en-IN" sz="1800" dirty="0">
                <a:solidFill>
                  <a:schemeClr val="tx1"/>
                </a:solidFill>
                <a:latin typeface="Cambria" panose="02040503050406030204" pitchFamily="18" charset="0"/>
                <a:ea typeface="Cambria" panose="02040503050406030204" pitchFamily="18" charset="0"/>
                <a:cs typeface="Times New Roman" panose="02020603050405020304" pitchFamily="18" charset="0"/>
              </a:rPr>
              <a:t>Bandwidth </a:t>
            </a:r>
          </a:p>
          <a:p>
            <a:pPr marL="357188" indent="-250825">
              <a:lnSpc>
                <a:spcPct val="150000"/>
              </a:lnSpc>
              <a:buClrTx/>
              <a:buFont typeface="Arial" panose="020B0604020202020204" pitchFamily="34" charset="0"/>
              <a:buChar char="•"/>
            </a:pPr>
            <a:r>
              <a:rPr lang="en-IN" sz="1800" dirty="0">
                <a:solidFill>
                  <a:schemeClr val="tx1"/>
                </a:solidFill>
                <a:latin typeface="Cambria" panose="02040503050406030204" pitchFamily="18" charset="0"/>
                <a:ea typeface="Cambria" panose="02040503050406030204" pitchFamily="18" charset="0"/>
                <a:cs typeface="Times New Roman" panose="02020603050405020304" pitchFamily="18" charset="0"/>
              </a:rPr>
              <a:t>Small screen sizes</a:t>
            </a:r>
          </a:p>
          <a:p>
            <a:pPr marL="357188" indent="-250825">
              <a:lnSpc>
                <a:spcPct val="150000"/>
              </a:lnSpc>
              <a:buClrTx/>
              <a:buFont typeface="Arial" panose="020B0604020202020204" pitchFamily="34" charset="0"/>
              <a:buChar char="•"/>
            </a:pPr>
            <a:r>
              <a:rPr lang="en-IN" sz="1800" dirty="0">
                <a:latin typeface="Cambria" panose="02040503050406030204" pitchFamily="18" charset="0"/>
                <a:ea typeface="Cambria" panose="02040503050406030204" pitchFamily="18" charset="0"/>
              </a:rPr>
              <a:t>Issues of interoperability</a:t>
            </a:r>
          </a:p>
          <a:p>
            <a:pPr marL="357188" indent="-250825">
              <a:lnSpc>
                <a:spcPct val="150000"/>
              </a:lnSpc>
              <a:buClrTx/>
              <a:buFont typeface="Arial" panose="020B0604020202020204" pitchFamily="34" charset="0"/>
              <a:buChar char="•"/>
            </a:pPr>
            <a:r>
              <a:rPr lang="en-IN" sz="1800" dirty="0">
                <a:solidFill>
                  <a:schemeClr val="tx1"/>
                </a:solidFill>
                <a:latin typeface="Cambria" panose="02040503050406030204" pitchFamily="18" charset="0"/>
                <a:ea typeface="Cambria" panose="02040503050406030204" pitchFamily="18" charset="0"/>
                <a:cs typeface="Times New Roman" panose="02020603050405020304" pitchFamily="18" charset="0"/>
              </a:rPr>
              <a:t>Security</a:t>
            </a:r>
          </a:p>
        </p:txBody>
      </p:sp>
    </p:spTree>
    <p:extLst>
      <p:ext uri="{BB962C8B-B14F-4D97-AF65-F5344CB8AC3E}">
        <p14:creationId xmlns="" xmlns:p14="http://schemas.microsoft.com/office/powerpoint/2010/main" val="1817348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Introduction</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84936" y="731225"/>
            <a:ext cx="8820000" cy="4108787"/>
          </a:xfrm>
          <a:prstGeom prst="rect">
            <a:avLst/>
          </a:prstGeom>
          <a:noFill/>
          <a:ln>
            <a:noFill/>
          </a:ln>
        </p:spPr>
        <p:txBody>
          <a:bodyPr spcFirstLastPara="1" wrap="square" lIns="91425" tIns="91425" rIns="91425" bIns="91425" anchor="t" anchorCtr="0">
            <a:spAutoFit/>
          </a:bodyPr>
          <a:lstStyle/>
          <a:p>
            <a:pPr lvl="2" algn="just"/>
            <a:r>
              <a:rPr lang="en-IN" sz="2400" b="1" dirty="0">
                <a:solidFill>
                  <a:srgbClr val="666666"/>
                </a:solidFill>
                <a:latin typeface="Cambria" panose="02040503050406030204" pitchFamily="18" charset="0"/>
                <a:ea typeface="Cambria" panose="02040503050406030204" pitchFamily="18" charset="0"/>
                <a:cs typeface="Proxima Nova"/>
                <a:sym typeface="Proxima Nova"/>
              </a:rPr>
              <a:t>Application of Mobile Computing</a:t>
            </a:r>
          </a:p>
          <a:p>
            <a:pPr marL="357188" indent="-250825">
              <a:lnSpc>
                <a:spcPct val="150000"/>
              </a:lnSpc>
              <a:buClrTx/>
              <a:buFont typeface="Arial" panose="020B0604020202020204" pitchFamily="34" charset="0"/>
              <a:buChar char="•"/>
            </a:pPr>
            <a:r>
              <a:rPr lang="en-IN" sz="1800" dirty="0">
                <a:solidFill>
                  <a:schemeClr val="tx1"/>
                </a:solidFill>
                <a:latin typeface="Cambria" panose="02040503050406030204" pitchFamily="18" charset="0"/>
                <a:ea typeface="Cambria" panose="02040503050406030204" pitchFamily="18" charset="0"/>
                <a:cs typeface="Times New Roman" panose="02020603050405020304" pitchFamily="18" charset="0"/>
              </a:rPr>
              <a:t>Web or Internet access</a:t>
            </a:r>
          </a:p>
          <a:p>
            <a:pPr marL="357188" indent="-250825">
              <a:lnSpc>
                <a:spcPct val="150000"/>
              </a:lnSpc>
              <a:buClrTx/>
              <a:buFont typeface="Arial" panose="020B0604020202020204" pitchFamily="34" charset="0"/>
              <a:buChar char="•"/>
            </a:pPr>
            <a:r>
              <a:rPr lang="en-IN" sz="1800" dirty="0">
                <a:solidFill>
                  <a:schemeClr val="tx1"/>
                </a:solidFill>
                <a:latin typeface="Cambria" panose="02040503050406030204" pitchFamily="18" charset="0"/>
                <a:ea typeface="Cambria" panose="02040503050406030204" pitchFamily="18" charset="0"/>
                <a:cs typeface="Times New Roman" panose="02020603050405020304" pitchFamily="18" charset="0"/>
              </a:rPr>
              <a:t>Email</a:t>
            </a:r>
          </a:p>
          <a:p>
            <a:pPr marL="357188" indent="-250825">
              <a:lnSpc>
                <a:spcPct val="150000"/>
              </a:lnSpc>
              <a:buClrTx/>
              <a:buFont typeface="Arial" panose="020B0604020202020204" pitchFamily="34" charset="0"/>
              <a:buChar char="•"/>
            </a:pPr>
            <a:r>
              <a:rPr lang="en-IN" sz="1800" dirty="0">
                <a:solidFill>
                  <a:schemeClr val="tx1"/>
                </a:solidFill>
                <a:latin typeface="Cambria" panose="02040503050406030204" pitchFamily="18" charset="0"/>
                <a:ea typeface="Cambria" panose="02040503050406030204" pitchFamily="18" charset="0"/>
                <a:cs typeface="Times New Roman" panose="02020603050405020304" pitchFamily="18" charset="0"/>
              </a:rPr>
              <a:t>Global Position System (GPS)</a:t>
            </a:r>
          </a:p>
          <a:p>
            <a:pPr marL="357188" indent="-250825">
              <a:lnSpc>
                <a:spcPct val="150000"/>
              </a:lnSpc>
              <a:buClrTx/>
              <a:buFont typeface="Arial" panose="020B0604020202020204" pitchFamily="34" charset="0"/>
              <a:buChar char="•"/>
            </a:pPr>
            <a:r>
              <a:rPr lang="en-IN" sz="1800" dirty="0">
                <a:solidFill>
                  <a:schemeClr val="tx1"/>
                </a:solidFill>
                <a:latin typeface="Cambria" panose="02040503050406030204" pitchFamily="18" charset="0"/>
                <a:ea typeface="Cambria" panose="02040503050406030204" pitchFamily="18" charset="0"/>
                <a:cs typeface="Times New Roman" panose="02020603050405020304" pitchFamily="18" charset="0"/>
              </a:rPr>
              <a:t>Emergency services</a:t>
            </a:r>
          </a:p>
          <a:p>
            <a:pPr marL="357188" indent="-250825">
              <a:lnSpc>
                <a:spcPct val="150000"/>
              </a:lnSpc>
              <a:buClrTx/>
              <a:buFont typeface="Arial" panose="020B0604020202020204" pitchFamily="34" charset="0"/>
              <a:buChar char="•"/>
            </a:pPr>
            <a:r>
              <a:rPr lang="en-IN" sz="1800" dirty="0">
                <a:solidFill>
                  <a:schemeClr val="tx1"/>
                </a:solidFill>
                <a:latin typeface="Cambria" panose="02040503050406030204" pitchFamily="18" charset="0"/>
                <a:ea typeface="Cambria" panose="02040503050406030204" pitchFamily="18" charset="0"/>
                <a:cs typeface="Times New Roman" panose="02020603050405020304" pitchFamily="18" charset="0"/>
              </a:rPr>
              <a:t>Entertainment services</a:t>
            </a:r>
          </a:p>
          <a:p>
            <a:pPr marL="357188" indent="-250825">
              <a:lnSpc>
                <a:spcPct val="150000"/>
              </a:lnSpc>
              <a:buClrTx/>
              <a:buFont typeface="Arial" panose="020B0604020202020204" pitchFamily="34" charset="0"/>
              <a:buChar char="•"/>
            </a:pPr>
            <a:r>
              <a:rPr lang="en-IN" sz="1800" dirty="0">
                <a:solidFill>
                  <a:schemeClr val="tx1"/>
                </a:solidFill>
                <a:latin typeface="Cambria" panose="02040503050406030204" pitchFamily="18" charset="0"/>
                <a:ea typeface="Cambria" panose="02040503050406030204" pitchFamily="18" charset="0"/>
                <a:cs typeface="Times New Roman" panose="02020603050405020304" pitchFamily="18" charset="0"/>
              </a:rPr>
              <a:t>Educational services</a:t>
            </a:r>
          </a:p>
          <a:p>
            <a:pPr marL="357188" indent="-250825">
              <a:lnSpc>
                <a:spcPct val="150000"/>
              </a:lnSpc>
              <a:buClrTx/>
              <a:buFont typeface="Arial" panose="020B0604020202020204" pitchFamily="34" charset="0"/>
              <a:buChar char="•"/>
            </a:pPr>
            <a:r>
              <a:rPr lang="en-IN" sz="1800" dirty="0">
                <a:solidFill>
                  <a:schemeClr val="tx1"/>
                </a:solidFill>
                <a:latin typeface="Cambria" panose="02040503050406030204" pitchFamily="18" charset="0"/>
                <a:ea typeface="Cambria" panose="02040503050406030204" pitchFamily="18" charset="0"/>
                <a:cs typeface="Times New Roman" panose="02020603050405020304" pitchFamily="18" charset="0"/>
              </a:rPr>
              <a:t>Online Transactions</a:t>
            </a:r>
          </a:p>
          <a:p>
            <a:pPr marL="357188" indent="-250825">
              <a:buClrTx/>
              <a:buFont typeface="Arial" panose="020B0604020202020204" pitchFamily="34" charset="0"/>
              <a:buChar char="•"/>
            </a:pPr>
            <a:endParaRPr lang="en-IN" sz="1800"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a:p>
            <a:pPr marL="285750" lvl="2" indent="-285750" algn="just">
              <a:buFont typeface="Wingdings" panose="05000000000000000000" pitchFamily="2" charset="2"/>
              <a:buChar char="q"/>
            </a:pPr>
            <a:endParaRPr sz="2400" b="1" dirty="0">
              <a:latin typeface="Cambria" panose="02040503050406030204" pitchFamily="18" charset="0"/>
              <a:ea typeface="Cambria" panose="02040503050406030204" pitchFamily="18" charset="0"/>
            </a:endParaRPr>
          </a:p>
        </p:txBody>
      </p:sp>
    </p:spTree>
    <p:extLst>
      <p:ext uri="{BB962C8B-B14F-4D97-AF65-F5344CB8AC3E}">
        <p14:creationId xmlns="" xmlns:p14="http://schemas.microsoft.com/office/powerpoint/2010/main" val="3688510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1292631"/>
          </a:xfrm>
          <a:prstGeom prst="rect">
            <a:avLst/>
          </a:prstGeom>
          <a:noFill/>
          <a:ln>
            <a:noFill/>
          </a:ln>
        </p:spPr>
        <p:txBody>
          <a:bodyPr spcFirstLastPara="1" wrap="square" lIns="91425" tIns="91425" rIns="91425" bIns="91425" anchor="t" anchorCtr="0">
            <a:spAutoFit/>
          </a:bodyPr>
          <a:lstStyle/>
          <a:p>
            <a:pPr lvl="0"/>
            <a:r>
              <a:rPr lang="en-IN" sz="3600" b="1" dirty="0">
                <a:solidFill>
                  <a:schemeClr val="dk2"/>
                </a:solidFill>
                <a:latin typeface="Proxima Nova"/>
                <a:ea typeface="Proxima Nova"/>
                <a:cs typeface="Proxima Nova"/>
                <a:sym typeface="Proxima Nova"/>
              </a:rPr>
              <a:t>Security Concern regarding Mobile Computing</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 xmlns:p14="http://schemas.microsoft.com/office/powerpoint/2010/main" val="4180881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Security Concern regarding Mobile Computing</a:t>
            </a:r>
          </a:p>
        </p:txBody>
      </p:sp>
      <p:sp>
        <p:nvSpPr>
          <p:cNvPr id="71" name="Google Shape;71;p15"/>
          <p:cNvSpPr txBox="1"/>
          <p:nvPr/>
        </p:nvSpPr>
        <p:spPr>
          <a:xfrm>
            <a:off x="184936" y="724875"/>
            <a:ext cx="8820000" cy="1384964"/>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2400" b="1" dirty="0">
                <a:solidFill>
                  <a:srgbClr val="666666"/>
                </a:solidFill>
                <a:latin typeface="Cambria" panose="02040503050406030204" pitchFamily="18" charset="0"/>
                <a:ea typeface="Cambria" panose="02040503050406030204" pitchFamily="18" charset="0"/>
                <a:cs typeface="Proxima Nova"/>
                <a:sym typeface="Proxima Nova"/>
              </a:rPr>
              <a:t> Security Issues in mobile computing</a:t>
            </a:r>
          </a:p>
          <a:p>
            <a:pPr marL="358775" lvl="3" indent="-252413" algn="just">
              <a:buFont typeface="Arial" panose="020B0604020202020204" pitchFamily="34" charset="0"/>
              <a:buChar char="•"/>
            </a:pPr>
            <a:r>
              <a:rPr lang="en-IN" sz="1800" dirty="0">
                <a:solidFill>
                  <a:schemeClr val="tx1"/>
                </a:solidFill>
                <a:latin typeface="Cambria" panose="02040503050406030204" pitchFamily="18" charset="0"/>
                <a:ea typeface="Cambria" panose="02040503050406030204" pitchFamily="18" charset="0"/>
                <a:sym typeface="Proxima Nova"/>
              </a:rPr>
              <a:t>General Security Issues</a:t>
            </a:r>
          </a:p>
          <a:p>
            <a:pPr marL="358775" lvl="3" indent="-252413" algn="just">
              <a:buFont typeface="Arial" panose="020B0604020202020204" pitchFamily="34" charset="0"/>
              <a:buChar char="•"/>
            </a:pPr>
            <a:r>
              <a:rPr lang="en-IN" sz="1800" dirty="0">
                <a:solidFill>
                  <a:schemeClr val="tx1"/>
                </a:solidFill>
                <a:latin typeface="Cambria" panose="02040503050406030204" pitchFamily="18" charset="0"/>
                <a:ea typeface="Cambria" panose="02040503050406030204" pitchFamily="18" charset="0"/>
                <a:sym typeface="Proxima Nova"/>
              </a:rPr>
              <a:t>Wireless Security Issues</a:t>
            </a:r>
          </a:p>
          <a:p>
            <a:pPr marL="358775" lvl="3" indent="-252413" algn="just">
              <a:buFont typeface="Arial" panose="020B0604020202020204" pitchFamily="34" charset="0"/>
              <a:buChar char="•"/>
            </a:pPr>
            <a:r>
              <a:rPr lang="en-IN" sz="1800" dirty="0">
                <a:solidFill>
                  <a:schemeClr val="tx1"/>
                </a:solidFill>
                <a:latin typeface="Cambria" panose="02040503050406030204" pitchFamily="18" charset="0"/>
                <a:ea typeface="Cambria" panose="02040503050406030204" pitchFamily="18" charset="0"/>
                <a:sym typeface="Proxima Nova"/>
              </a:rPr>
              <a:t>Device Security Issues</a:t>
            </a:r>
            <a:endParaRPr sz="1800" dirty="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 xmlns:p14="http://schemas.microsoft.com/office/powerpoint/2010/main" val="3124280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Security Concern regarding Mobile Computing</a:t>
            </a:r>
          </a:p>
        </p:txBody>
      </p:sp>
      <p:sp>
        <p:nvSpPr>
          <p:cNvPr id="71" name="Google Shape;71;p15"/>
          <p:cNvSpPr txBox="1"/>
          <p:nvPr/>
        </p:nvSpPr>
        <p:spPr>
          <a:xfrm>
            <a:off x="184936" y="724875"/>
            <a:ext cx="8820000" cy="3462456"/>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1800" b="1" dirty="0">
                <a:solidFill>
                  <a:srgbClr val="666666"/>
                </a:solidFill>
                <a:latin typeface="Cambria" panose="02040503050406030204" pitchFamily="18" charset="0"/>
                <a:ea typeface="Cambria" panose="02040503050406030204" pitchFamily="18" charset="0"/>
                <a:cs typeface="Proxima Nova"/>
                <a:sym typeface="Proxima Nova"/>
              </a:rPr>
              <a:t> General Security Issues</a:t>
            </a:r>
          </a:p>
          <a:p>
            <a:pPr marL="358775" lvl="3" indent="-254000" algn="just">
              <a:buFont typeface="Cambria" panose="02040503050406030204" pitchFamily="18" charset="0"/>
              <a:buChar char="⋆"/>
            </a:pPr>
            <a:r>
              <a:rPr lang="en-US" sz="1500" b="1" dirty="0">
                <a:solidFill>
                  <a:schemeClr val="tx1"/>
                </a:solidFill>
                <a:latin typeface="Cambria" panose="02040503050406030204" pitchFamily="18" charset="0"/>
                <a:ea typeface="Cambria" panose="02040503050406030204" pitchFamily="18" charset="0"/>
              </a:rPr>
              <a:t>Confidentiality:</a:t>
            </a:r>
          </a:p>
          <a:p>
            <a:pPr marL="358775" lvl="3" indent="-252413" algn="just">
              <a:buFont typeface="Arial" panose="020B0604020202020204" pitchFamily="34" charset="0"/>
              <a:buChar char="•"/>
            </a:pPr>
            <a:r>
              <a:rPr lang="en-US" sz="1500" dirty="0">
                <a:solidFill>
                  <a:schemeClr val="tx1"/>
                </a:solidFill>
                <a:latin typeface="Cambria" panose="02040503050406030204" pitchFamily="18" charset="0"/>
                <a:ea typeface="Cambria" panose="02040503050406030204" pitchFamily="18" charset="0"/>
              </a:rPr>
              <a:t>This is used to prevent unauthorized users from gaining access to any particular user's critical and confidential information.</a:t>
            </a:r>
          </a:p>
          <a:p>
            <a:pPr marL="358775" lvl="3" indent="-252413" algn="just">
              <a:buFont typeface="Arial" panose="020B0604020202020204" pitchFamily="34" charset="0"/>
              <a:buChar char="•"/>
            </a:pPr>
            <a:endParaRPr lang="en-US" sz="1500" dirty="0">
              <a:solidFill>
                <a:schemeClr val="tx1"/>
              </a:solidFill>
              <a:latin typeface="Cambria" panose="02040503050406030204" pitchFamily="18" charset="0"/>
              <a:ea typeface="Cambria" panose="02040503050406030204" pitchFamily="18" charset="0"/>
            </a:endParaRPr>
          </a:p>
          <a:p>
            <a:pPr marL="358775" lvl="3" indent="-254000" algn="just">
              <a:buFont typeface="Cambria" panose="02040503050406030204" pitchFamily="18" charset="0"/>
              <a:buChar char="⋆"/>
            </a:pPr>
            <a:r>
              <a:rPr lang="en-US" sz="1500" b="1" dirty="0">
                <a:solidFill>
                  <a:schemeClr val="tx1"/>
                </a:solidFill>
                <a:latin typeface="Cambria" panose="02040503050406030204" pitchFamily="18" charset="0"/>
                <a:ea typeface="Cambria" panose="02040503050406030204" pitchFamily="18" charset="0"/>
              </a:rPr>
              <a:t>Integrity:</a:t>
            </a:r>
          </a:p>
          <a:p>
            <a:pPr marL="358775" lvl="3" indent="-252413" algn="just">
              <a:buFont typeface="Arial" panose="020B0604020202020204" pitchFamily="34" charset="0"/>
              <a:buChar char="•"/>
            </a:pPr>
            <a:r>
              <a:rPr lang="en-US" sz="1500" dirty="0">
                <a:solidFill>
                  <a:schemeClr val="tx1"/>
                </a:solidFill>
                <a:latin typeface="Cambria" panose="02040503050406030204" pitchFamily="18" charset="0"/>
                <a:ea typeface="Cambria" panose="02040503050406030204" pitchFamily="18" charset="0"/>
              </a:rPr>
              <a:t>This is used to ensure that any type of unauthorized modification, destruction or creation of information cannot be done.</a:t>
            </a:r>
          </a:p>
          <a:p>
            <a:pPr marL="358775" lvl="3" indent="-252413" algn="just">
              <a:buFont typeface="Arial" panose="020B0604020202020204" pitchFamily="34" charset="0"/>
              <a:buChar char="•"/>
            </a:pPr>
            <a:endParaRPr lang="en-US" sz="1500" dirty="0">
              <a:solidFill>
                <a:schemeClr val="tx1"/>
              </a:solidFill>
              <a:latin typeface="Cambria" panose="02040503050406030204" pitchFamily="18" charset="0"/>
              <a:ea typeface="Cambria" panose="02040503050406030204" pitchFamily="18" charset="0"/>
            </a:endParaRPr>
          </a:p>
          <a:p>
            <a:pPr marL="358775" lvl="3" indent="-254000" algn="just">
              <a:buFont typeface="Cambria" panose="02040503050406030204" pitchFamily="18" charset="0"/>
              <a:buChar char="⋆"/>
            </a:pPr>
            <a:r>
              <a:rPr lang="en-US" sz="1500" b="1" dirty="0">
                <a:solidFill>
                  <a:schemeClr val="tx1"/>
                </a:solidFill>
                <a:latin typeface="Cambria" panose="02040503050406030204" pitchFamily="18" charset="0"/>
                <a:ea typeface="Cambria" panose="02040503050406030204" pitchFamily="18" charset="0"/>
              </a:rPr>
              <a:t>Availability:</a:t>
            </a:r>
          </a:p>
          <a:p>
            <a:pPr marL="358775" lvl="3" indent="-252413" algn="just">
              <a:buFont typeface="Arial" panose="020B0604020202020204" pitchFamily="34" charset="0"/>
              <a:buChar char="•"/>
            </a:pPr>
            <a:r>
              <a:rPr lang="en-US" sz="1500" dirty="0">
                <a:solidFill>
                  <a:schemeClr val="tx1"/>
                </a:solidFill>
                <a:latin typeface="Cambria" panose="02040503050406030204" pitchFamily="18" charset="0"/>
                <a:ea typeface="Cambria" panose="02040503050406030204" pitchFamily="18" charset="0"/>
              </a:rPr>
              <a:t>The availability is used to ensure that authorized users get the required access whenever they need it.</a:t>
            </a:r>
          </a:p>
          <a:p>
            <a:pPr marL="358775" lvl="3" indent="-252413" algn="just">
              <a:buFont typeface="Arial" panose="020B0604020202020204" pitchFamily="34" charset="0"/>
              <a:buChar char="•"/>
            </a:pPr>
            <a:endParaRPr lang="en-US" sz="1500" dirty="0">
              <a:solidFill>
                <a:schemeClr val="tx1"/>
              </a:solidFill>
              <a:latin typeface="Cambria" panose="02040503050406030204" pitchFamily="18" charset="0"/>
              <a:ea typeface="Cambria" panose="02040503050406030204" pitchFamily="18" charset="0"/>
            </a:endParaRPr>
          </a:p>
          <a:p>
            <a:pPr marL="358775" lvl="3" indent="-254000" algn="just">
              <a:buFont typeface="Cambria" panose="02040503050406030204" pitchFamily="18" charset="0"/>
              <a:buChar char="⋆"/>
            </a:pPr>
            <a:r>
              <a:rPr lang="en-US" sz="1500" b="1" dirty="0">
                <a:solidFill>
                  <a:schemeClr val="tx1"/>
                </a:solidFill>
                <a:latin typeface="Cambria" panose="02040503050406030204" pitchFamily="18" charset="0"/>
                <a:ea typeface="Cambria" panose="02040503050406030204" pitchFamily="18" charset="0"/>
              </a:rPr>
              <a:t>Legitimate:</a:t>
            </a:r>
          </a:p>
          <a:p>
            <a:pPr marL="358775" lvl="3" indent="-252413" algn="just">
              <a:buFont typeface="Arial" panose="020B0604020202020204" pitchFamily="34" charset="0"/>
              <a:buChar char="•"/>
            </a:pPr>
            <a:r>
              <a:rPr lang="en-US" sz="1500" dirty="0">
                <a:solidFill>
                  <a:schemeClr val="tx1"/>
                </a:solidFill>
                <a:latin typeface="Cambria" panose="02040503050406030204" pitchFamily="18" charset="0"/>
                <a:ea typeface="Cambria" panose="02040503050406030204" pitchFamily="18" charset="0"/>
              </a:rPr>
              <a:t>This is used to ensure that only authorized, and legitimate users have access to the services.</a:t>
            </a:r>
          </a:p>
        </p:txBody>
      </p:sp>
    </p:spTree>
    <p:extLst>
      <p:ext uri="{BB962C8B-B14F-4D97-AF65-F5344CB8AC3E}">
        <p14:creationId xmlns="" xmlns:p14="http://schemas.microsoft.com/office/powerpoint/2010/main" val="1354654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Security Concern regarding Mobile Computing</a:t>
            </a:r>
          </a:p>
        </p:txBody>
      </p:sp>
      <p:sp>
        <p:nvSpPr>
          <p:cNvPr id="71" name="Google Shape;71;p15"/>
          <p:cNvSpPr txBox="1"/>
          <p:nvPr/>
        </p:nvSpPr>
        <p:spPr>
          <a:xfrm>
            <a:off x="184936" y="724875"/>
            <a:ext cx="8820000" cy="4324230"/>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1800" b="1" dirty="0">
                <a:solidFill>
                  <a:srgbClr val="666666"/>
                </a:solidFill>
                <a:latin typeface="Cambria" panose="02040503050406030204" pitchFamily="18" charset="0"/>
                <a:ea typeface="Cambria" panose="02040503050406030204" pitchFamily="18" charset="0"/>
                <a:cs typeface="Proxima Nova"/>
                <a:sym typeface="Proxima Nova"/>
              </a:rPr>
              <a:t> Wireless Security Issues</a:t>
            </a:r>
          </a:p>
          <a:p>
            <a:pPr marL="358775" lvl="3" indent="-254000" algn="just">
              <a:buFont typeface="Cambria" panose="02040503050406030204" pitchFamily="18" charset="0"/>
              <a:buChar char="⋆"/>
            </a:pPr>
            <a:r>
              <a:rPr lang="en-US" b="1" dirty="0">
                <a:solidFill>
                  <a:schemeClr val="tx1"/>
                </a:solidFill>
                <a:latin typeface="Cambria" panose="02040503050406030204" pitchFamily="18" charset="0"/>
                <a:ea typeface="Cambria" panose="02040503050406030204" pitchFamily="18" charset="0"/>
              </a:rPr>
              <a:t>Denial of Services:</a:t>
            </a:r>
          </a:p>
          <a:p>
            <a:pPr marL="358775" lvl="3" indent="-252413" algn="just">
              <a:buFont typeface="Arial" panose="020B0604020202020204" pitchFamily="34" charset="0"/>
              <a:buChar char="•"/>
            </a:pPr>
            <a:r>
              <a:rPr lang="en-US" dirty="0">
                <a:solidFill>
                  <a:schemeClr val="tx1"/>
                </a:solidFill>
                <a:latin typeface="Cambria" panose="02040503050406030204" pitchFamily="18" charset="0"/>
                <a:ea typeface="Cambria" panose="02040503050406030204" pitchFamily="18" charset="0"/>
              </a:rPr>
              <a:t>attacker sends a large amount of unnecessary data or connection requests to the communication server. It causes a slow network, and therefore the users cannot get benefitted from using its service.</a:t>
            </a:r>
          </a:p>
          <a:p>
            <a:pPr marL="358775" lvl="3" indent="-252413" algn="just">
              <a:buFont typeface="Arial" panose="020B0604020202020204" pitchFamily="34" charset="0"/>
              <a:buChar char="•"/>
            </a:pPr>
            <a:endParaRPr lang="en-US" sz="900" dirty="0">
              <a:solidFill>
                <a:schemeClr val="tx1"/>
              </a:solidFill>
              <a:latin typeface="Cambria" panose="02040503050406030204" pitchFamily="18" charset="0"/>
              <a:ea typeface="Cambria" panose="02040503050406030204" pitchFamily="18" charset="0"/>
            </a:endParaRPr>
          </a:p>
          <a:p>
            <a:pPr marL="358775" lvl="3" indent="-254000" algn="just">
              <a:buFont typeface="Cambria" panose="02040503050406030204" pitchFamily="18" charset="0"/>
              <a:buChar char="⋆"/>
            </a:pPr>
            <a:r>
              <a:rPr lang="en-US" b="1" dirty="0">
                <a:solidFill>
                  <a:schemeClr val="tx1"/>
                </a:solidFill>
                <a:latin typeface="Cambria" panose="02040503050406030204" pitchFamily="18" charset="0"/>
                <a:ea typeface="Cambria" panose="02040503050406030204" pitchFamily="18" charset="0"/>
              </a:rPr>
              <a:t>Traffic Analysis:</a:t>
            </a:r>
          </a:p>
          <a:p>
            <a:pPr marL="358775" lvl="3" indent="-252413" algn="just">
              <a:buFont typeface="Arial" panose="020B0604020202020204" pitchFamily="34" charset="0"/>
              <a:buChar char="•"/>
            </a:pPr>
            <a:r>
              <a:rPr lang="en-US" dirty="0">
                <a:solidFill>
                  <a:schemeClr val="tx1"/>
                </a:solidFill>
                <a:latin typeface="Cambria" panose="02040503050406030204" pitchFamily="18" charset="0"/>
                <a:ea typeface="Cambria" panose="02040503050406030204" pitchFamily="18" charset="0"/>
              </a:rPr>
              <a:t>Monitor communication between users. In this process, the service provider listens the traffic flowing in the wireless channel to access the private information of users affected by the attacker.</a:t>
            </a:r>
          </a:p>
          <a:p>
            <a:pPr marL="358775" lvl="3" indent="-252413" algn="just">
              <a:buFont typeface="Arial" panose="020B0604020202020204" pitchFamily="34" charset="0"/>
              <a:buChar char="•"/>
            </a:pPr>
            <a:endParaRPr lang="en-US" sz="900" dirty="0">
              <a:solidFill>
                <a:schemeClr val="tx1"/>
              </a:solidFill>
              <a:latin typeface="Cambria" panose="02040503050406030204" pitchFamily="18" charset="0"/>
              <a:ea typeface="Cambria" panose="02040503050406030204" pitchFamily="18" charset="0"/>
            </a:endParaRPr>
          </a:p>
          <a:p>
            <a:pPr marL="358775" lvl="3" indent="-254000" algn="just">
              <a:buFont typeface="Cambria" panose="02040503050406030204" pitchFamily="18" charset="0"/>
              <a:buChar char="⋆"/>
            </a:pPr>
            <a:r>
              <a:rPr lang="en-US" b="1" dirty="0">
                <a:solidFill>
                  <a:schemeClr val="tx1"/>
                </a:solidFill>
                <a:latin typeface="Cambria" panose="02040503050406030204" pitchFamily="18" charset="0"/>
                <a:ea typeface="Cambria" panose="02040503050406030204" pitchFamily="18" charset="0"/>
              </a:rPr>
              <a:t>Eavesdropping:</a:t>
            </a:r>
          </a:p>
          <a:p>
            <a:pPr marL="358775" lvl="3" indent="-252413" algn="just">
              <a:buFont typeface="Arial" panose="020B0604020202020204" pitchFamily="34" charset="0"/>
              <a:buChar char="•"/>
            </a:pPr>
            <a:r>
              <a:rPr lang="en-US" dirty="0">
                <a:solidFill>
                  <a:schemeClr val="tx1"/>
                </a:solidFill>
                <a:latin typeface="Cambria" panose="02040503050406030204" pitchFamily="18" charset="0"/>
                <a:ea typeface="Cambria" panose="02040503050406030204" pitchFamily="18" charset="0"/>
              </a:rPr>
              <a:t>Attacker can log on to the wireless network and access sensitive data if the wireless network was not secure enough. This can also be done if the information is not encrypted.</a:t>
            </a:r>
          </a:p>
          <a:p>
            <a:pPr marL="358775" lvl="3" indent="-252413" algn="just">
              <a:buFont typeface="Arial" panose="020B0604020202020204" pitchFamily="34" charset="0"/>
              <a:buChar char="•"/>
            </a:pPr>
            <a:endParaRPr lang="en-US" sz="900" dirty="0">
              <a:solidFill>
                <a:schemeClr val="tx1"/>
              </a:solidFill>
              <a:latin typeface="Cambria" panose="02040503050406030204" pitchFamily="18" charset="0"/>
              <a:ea typeface="Cambria" panose="02040503050406030204" pitchFamily="18" charset="0"/>
            </a:endParaRPr>
          </a:p>
          <a:p>
            <a:pPr marL="358775" lvl="3" indent="-254000" algn="just">
              <a:buFont typeface="Cambria" panose="02040503050406030204" pitchFamily="18" charset="0"/>
              <a:buChar char="⋆"/>
            </a:pPr>
            <a:r>
              <a:rPr lang="en-US" b="1" dirty="0">
                <a:solidFill>
                  <a:schemeClr val="tx1"/>
                </a:solidFill>
                <a:latin typeface="Cambria" panose="02040503050406030204" pitchFamily="18" charset="0"/>
                <a:ea typeface="Cambria" panose="02040503050406030204" pitchFamily="18" charset="0"/>
              </a:rPr>
              <a:t>Session Interception and Modification of Message:</a:t>
            </a:r>
          </a:p>
          <a:p>
            <a:pPr marL="358775" lvl="3" indent="-252413" algn="just">
              <a:buFont typeface="Arial" panose="020B0604020202020204" pitchFamily="34" charset="0"/>
              <a:buChar char="•"/>
            </a:pPr>
            <a:r>
              <a:rPr lang="en-US" dirty="0">
                <a:solidFill>
                  <a:schemeClr val="tx1"/>
                </a:solidFill>
                <a:latin typeface="Cambria" panose="02040503050406030204" pitchFamily="18" charset="0"/>
                <a:ea typeface="Cambria" panose="02040503050406030204" pitchFamily="18" charset="0"/>
              </a:rPr>
              <a:t>It specifies that the attacker can intercept the session and modify the transmitted data in this session. This scenario is called "man in the middle." It inserts the attacker's host between the sender and receiver host.</a:t>
            </a:r>
          </a:p>
          <a:p>
            <a:pPr marL="358775" lvl="3" indent="-252413" algn="just">
              <a:buFont typeface="Arial" panose="020B0604020202020204" pitchFamily="34" charset="0"/>
              <a:buChar char="•"/>
            </a:pPr>
            <a:endParaRPr lang="en-US" sz="900" dirty="0">
              <a:solidFill>
                <a:schemeClr val="tx1"/>
              </a:solidFill>
              <a:latin typeface="Cambria" panose="02040503050406030204" pitchFamily="18" charset="0"/>
              <a:ea typeface="Cambria" panose="02040503050406030204" pitchFamily="18" charset="0"/>
            </a:endParaRPr>
          </a:p>
          <a:p>
            <a:pPr marL="358775" lvl="3" indent="-254000" algn="just">
              <a:buFont typeface="Cambria" panose="02040503050406030204" pitchFamily="18" charset="0"/>
              <a:buChar char="⋆"/>
            </a:pPr>
            <a:r>
              <a:rPr lang="en-US" b="1" dirty="0">
                <a:solidFill>
                  <a:schemeClr val="tx1"/>
                </a:solidFill>
                <a:latin typeface="Cambria" panose="02040503050406030204" pitchFamily="18" charset="0"/>
                <a:ea typeface="Cambria" panose="02040503050406030204" pitchFamily="18" charset="0"/>
              </a:rPr>
              <a:t>Spoofing:</a:t>
            </a:r>
          </a:p>
          <a:p>
            <a:pPr marL="358775" lvl="3" indent="-252413" algn="just">
              <a:buFont typeface="Arial" panose="020B0604020202020204" pitchFamily="34" charset="0"/>
              <a:buChar char="•"/>
            </a:pPr>
            <a:r>
              <a:rPr lang="en-US" dirty="0">
                <a:solidFill>
                  <a:schemeClr val="tx1"/>
                </a:solidFill>
                <a:latin typeface="Cambria" panose="02040503050406030204" pitchFamily="18" charset="0"/>
                <a:ea typeface="Cambria" panose="02040503050406030204" pitchFamily="18" charset="0"/>
              </a:rPr>
              <a:t>Attacker impersonates him as an authorized account of another user and tries to access the sensitive data and unauthorized services.</a:t>
            </a:r>
          </a:p>
        </p:txBody>
      </p:sp>
    </p:spTree>
    <p:extLst>
      <p:ext uri="{BB962C8B-B14F-4D97-AF65-F5344CB8AC3E}">
        <p14:creationId xmlns="" xmlns:p14="http://schemas.microsoft.com/office/powerpoint/2010/main" val="3240874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Security Concern regarding Mobile Computing</a:t>
            </a:r>
          </a:p>
        </p:txBody>
      </p:sp>
      <p:sp>
        <p:nvSpPr>
          <p:cNvPr id="71" name="Google Shape;71;p15"/>
          <p:cNvSpPr txBox="1"/>
          <p:nvPr/>
        </p:nvSpPr>
        <p:spPr>
          <a:xfrm>
            <a:off x="184936" y="724875"/>
            <a:ext cx="8820000" cy="3462456"/>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1800" b="1" dirty="0">
                <a:solidFill>
                  <a:srgbClr val="666666"/>
                </a:solidFill>
                <a:latin typeface="Cambria" panose="02040503050406030204" pitchFamily="18" charset="0"/>
                <a:ea typeface="Cambria" panose="02040503050406030204" pitchFamily="18" charset="0"/>
                <a:cs typeface="Proxima Nova"/>
                <a:sym typeface="Proxima Nova"/>
              </a:rPr>
              <a:t> Device Security Issues</a:t>
            </a:r>
          </a:p>
          <a:p>
            <a:pPr marL="358775" lvl="3" indent="-254000" algn="just">
              <a:buFont typeface="Cambria" panose="02040503050406030204" pitchFamily="18" charset="0"/>
              <a:buChar char="⋆"/>
            </a:pPr>
            <a:r>
              <a:rPr lang="en-US" sz="1500" b="1" dirty="0">
                <a:solidFill>
                  <a:schemeClr val="tx1"/>
                </a:solidFill>
                <a:latin typeface="Cambria" panose="02040503050406030204" pitchFamily="18" charset="0"/>
                <a:ea typeface="Cambria" panose="02040503050406030204" pitchFamily="18" charset="0"/>
              </a:rPr>
              <a:t>Push Attacks:</a:t>
            </a:r>
            <a:endParaRPr lang="en-US" sz="1500" dirty="0">
              <a:solidFill>
                <a:schemeClr val="tx1"/>
              </a:solidFill>
              <a:latin typeface="Cambria" panose="02040503050406030204" pitchFamily="18" charset="0"/>
              <a:ea typeface="Cambria" panose="02040503050406030204" pitchFamily="18" charset="0"/>
            </a:endParaRPr>
          </a:p>
          <a:p>
            <a:pPr marL="358775" lvl="3" indent="-252413" algn="just">
              <a:buFont typeface="Arial" panose="020B0604020202020204" pitchFamily="34" charset="0"/>
              <a:buChar char="•"/>
            </a:pPr>
            <a:r>
              <a:rPr lang="en-US" sz="1500" dirty="0">
                <a:solidFill>
                  <a:schemeClr val="tx1"/>
                </a:solidFill>
                <a:latin typeface="Cambria" panose="02040503050406030204" pitchFamily="18" charset="0"/>
                <a:ea typeface="Cambria" panose="02040503050406030204" pitchFamily="18" charset="0"/>
              </a:rPr>
              <a:t>In the push attack, the attacker creates a malicious code at the user's mobile device by hacking it and then he/she may spread it to affect other elements of the network.</a:t>
            </a:r>
          </a:p>
          <a:p>
            <a:pPr marL="358775" lvl="3" indent="-252413" algn="just">
              <a:buFont typeface="Arial" panose="020B0604020202020204" pitchFamily="34" charset="0"/>
              <a:buChar char="•"/>
            </a:pPr>
            <a:endParaRPr lang="en-US" sz="1500" dirty="0">
              <a:solidFill>
                <a:schemeClr val="tx1"/>
              </a:solidFill>
              <a:latin typeface="Cambria" panose="02040503050406030204" pitchFamily="18" charset="0"/>
              <a:ea typeface="Cambria" panose="02040503050406030204" pitchFamily="18" charset="0"/>
            </a:endParaRPr>
          </a:p>
          <a:p>
            <a:pPr marL="358775" lvl="3" indent="-254000" algn="just">
              <a:buFont typeface="Cambria" panose="02040503050406030204" pitchFamily="18" charset="0"/>
              <a:buChar char="⋆"/>
            </a:pPr>
            <a:r>
              <a:rPr lang="en-US" sz="1500" b="1" dirty="0">
                <a:solidFill>
                  <a:schemeClr val="tx1"/>
                </a:solidFill>
                <a:latin typeface="Cambria" panose="02040503050406030204" pitchFamily="18" charset="0"/>
                <a:ea typeface="Cambria" panose="02040503050406030204" pitchFamily="18" charset="0"/>
              </a:rPr>
              <a:t>Pull Attacks:</a:t>
            </a:r>
            <a:endParaRPr lang="en-US" sz="1500" dirty="0">
              <a:solidFill>
                <a:schemeClr val="tx1"/>
              </a:solidFill>
              <a:latin typeface="Cambria" panose="02040503050406030204" pitchFamily="18" charset="0"/>
              <a:ea typeface="Cambria" panose="02040503050406030204" pitchFamily="18" charset="0"/>
            </a:endParaRPr>
          </a:p>
          <a:p>
            <a:pPr marL="358775" lvl="3" indent="-252413" algn="just">
              <a:buFont typeface="Arial" panose="020B0604020202020204" pitchFamily="34" charset="0"/>
              <a:buChar char="•"/>
            </a:pPr>
            <a:r>
              <a:rPr lang="en-US" sz="1500" dirty="0">
                <a:solidFill>
                  <a:schemeClr val="tx1"/>
                </a:solidFill>
                <a:latin typeface="Cambria" panose="02040503050406030204" pitchFamily="18" charset="0"/>
                <a:ea typeface="Cambria" panose="02040503050406030204" pitchFamily="18" charset="0"/>
              </a:rPr>
              <a:t>The pull attack is a type of attack where the attacker controls the device and handles it in his/her way. He can decide which emails they want to receive. In this attack, the user can decide about the obtained data by the device itself.</a:t>
            </a:r>
          </a:p>
          <a:p>
            <a:pPr marL="358775" lvl="3" indent="-252413" algn="just">
              <a:buFont typeface="Arial" panose="020B0604020202020204" pitchFamily="34" charset="0"/>
              <a:buChar char="•"/>
            </a:pPr>
            <a:endParaRPr lang="en-US" sz="1500" dirty="0">
              <a:solidFill>
                <a:schemeClr val="tx1"/>
              </a:solidFill>
              <a:latin typeface="Cambria" panose="02040503050406030204" pitchFamily="18" charset="0"/>
              <a:ea typeface="Cambria" panose="02040503050406030204" pitchFamily="18" charset="0"/>
            </a:endParaRPr>
          </a:p>
          <a:p>
            <a:pPr marL="358775" lvl="3" indent="-254000" algn="just">
              <a:buFont typeface="Cambria" panose="02040503050406030204" pitchFamily="18" charset="0"/>
              <a:buChar char="⋆"/>
            </a:pPr>
            <a:r>
              <a:rPr lang="en-US" sz="1500" b="1" dirty="0">
                <a:solidFill>
                  <a:schemeClr val="tx1"/>
                </a:solidFill>
                <a:latin typeface="Cambria" panose="02040503050406030204" pitchFamily="18" charset="0"/>
                <a:ea typeface="Cambria" panose="02040503050406030204" pitchFamily="18" charset="0"/>
              </a:rPr>
              <a:t>Forced De-authentication:</a:t>
            </a:r>
            <a:endParaRPr lang="en-US" sz="1500" dirty="0">
              <a:solidFill>
                <a:schemeClr val="tx1"/>
              </a:solidFill>
              <a:latin typeface="Cambria" panose="02040503050406030204" pitchFamily="18" charset="0"/>
              <a:ea typeface="Cambria" panose="02040503050406030204" pitchFamily="18" charset="0"/>
            </a:endParaRPr>
          </a:p>
          <a:p>
            <a:pPr marL="358775" lvl="3" indent="-252413" algn="just">
              <a:buFont typeface="Arial" panose="020B0604020202020204" pitchFamily="34" charset="0"/>
              <a:buChar char="•"/>
            </a:pPr>
            <a:r>
              <a:rPr lang="en-US" sz="1500" dirty="0">
                <a:solidFill>
                  <a:schemeClr val="tx1"/>
                </a:solidFill>
                <a:latin typeface="Cambria" panose="02040503050406030204" pitchFamily="18" charset="0"/>
                <a:ea typeface="Cambria" panose="02040503050406030204" pitchFamily="18" charset="0"/>
              </a:rPr>
              <a:t>In this security issue, the attackers convince the mobile end-point or the mobile user to drop its connection and re-connection to get a new signal. Within this process, they insert their device between the mobile device and the network and steal the information or do the fraud.</a:t>
            </a:r>
          </a:p>
        </p:txBody>
      </p:sp>
    </p:spTree>
    <p:extLst>
      <p:ext uri="{BB962C8B-B14F-4D97-AF65-F5344CB8AC3E}">
        <p14:creationId xmlns="" xmlns:p14="http://schemas.microsoft.com/office/powerpoint/2010/main" val="3911213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2"/>
          <p:cNvPicPr preferRelativeResize="0"/>
          <p:nvPr/>
        </p:nvPicPr>
        <p:blipFill>
          <a:blip r:embed="rId3">
            <a:alphaModFix/>
          </a:blip>
          <a:stretch>
            <a:fillRect/>
          </a:stretch>
        </p:blipFill>
        <p:spPr>
          <a:xfrm>
            <a:off x="4750" y="4750"/>
            <a:ext cx="9134475" cy="5133975"/>
          </a:xfrm>
          <a:prstGeom prst="rect">
            <a:avLst/>
          </a:prstGeom>
          <a:noFill/>
          <a:ln>
            <a:noFill/>
          </a:ln>
        </p:spPr>
      </p:pic>
      <p:pic>
        <p:nvPicPr>
          <p:cNvPr id="166" name="Google Shape;166;p22"/>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71" name="Google Shape;171;p22"/>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1" name="Google Shape;71;p15"/>
          <p:cNvSpPr txBox="1"/>
          <p:nvPr/>
        </p:nvSpPr>
        <p:spPr>
          <a:xfrm>
            <a:off x="333812" y="1655725"/>
            <a:ext cx="4830903" cy="1846629"/>
          </a:xfrm>
          <a:prstGeom prst="rect">
            <a:avLst/>
          </a:prstGeom>
          <a:noFill/>
          <a:ln>
            <a:noFill/>
          </a:ln>
        </p:spPr>
        <p:txBody>
          <a:bodyPr spcFirstLastPara="1" wrap="square" lIns="91425" tIns="91425" rIns="91425" bIns="91425" anchor="t" anchorCtr="0">
            <a:spAutoFit/>
          </a:bodyPr>
          <a:lstStyle/>
          <a:p>
            <a:pPr lvl="0"/>
            <a:r>
              <a:rPr lang="en-US" sz="3600" b="1" dirty="0">
                <a:solidFill>
                  <a:srgbClr val="666666"/>
                </a:solidFill>
                <a:latin typeface="Proxima Nova"/>
                <a:ea typeface="Proxima Nova"/>
                <a:cs typeface="Proxima Nova"/>
                <a:sym typeface="Proxima Nova"/>
              </a:rPr>
              <a:t>Unit - 1</a:t>
            </a:r>
            <a:endParaRPr lang="en-IN" sz="3600" b="1" dirty="0">
              <a:solidFill>
                <a:srgbClr val="666666"/>
              </a:solidFill>
              <a:latin typeface="Proxima Nova"/>
              <a:ea typeface="Proxima Nova"/>
              <a:cs typeface="Proxima Nova"/>
              <a:sym typeface="Proxima Nova"/>
            </a:endParaRPr>
          </a:p>
          <a:p>
            <a:r>
              <a:rPr lang="en-US" sz="3600" b="1" dirty="0">
                <a:solidFill>
                  <a:srgbClr val="666666"/>
                </a:solidFill>
                <a:latin typeface="Proxima Nova"/>
              </a:rPr>
              <a:t>Detailed Introduction of Mobile Computing</a:t>
            </a:r>
            <a:endParaRPr sz="3600" b="1" dirty="0">
              <a:solidFill>
                <a:srgbClr val="666666"/>
              </a:solidFill>
              <a:latin typeface="Proxima Nova"/>
            </a:endParaRPr>
          </a:p>
        </p:txBody>
      </p:sp>
      <p:sp>
        <p:nvSpPr>
          <p:cNvPr id="12" name="Google Shape;73;p15"/>
          <p:cNvSpPr txBox="1"/>
          <p:nvPr/>
        </p:nvSpPr>
        <p:spPr>
          <a:xfrm>
            <a:off x="333812" y="4253501"/>
            <a:ext cx="3362534" cy="430857"/>
          </a:xfrm>
          <a:prstGeom prst="rect">
            <a:avLst/>
          </a:prstGeom>
          <a:noFill/>
          <a:ln>
            <a:noFill/>
          </a:ln>
        </p:spPr>
        <p:txBody>
          <a:bodyPr spcFirstLastPara="1" wrap="square" lIns="91425" tIns="91425" rIns="91425" bIns="91425" anchor="t" anchorCtr="0">
            <a:spAutoFit/>
          </a:bodyPr>
          <a:lstStyle/>
          <a:p>
            <a:pPr lvl="0"/>
            <a:r>
              <a:rPr lang="en-US" sz="1600">
                <a:solidFill>
                  <a:schemeClr val="dk2"/>
                </a:solidFill>
                <a:latin typeface="Cambria" panose="02040503050406030204" pitchFamily="18" charset="0"/>
                <a:ea typeface="Cambria" panose="02040503050406030204" pitchFamily="18" charset="0"/>
              </a:rPr>
              <a:t>Computer </a:t>
            </a:r>
            <a:r>
              <a:rPr lang="en-US" sz="1600" dirty="0">
                <a:solidFill>
                  <a:schemeClr val="dk2"/>
                </a:solidFill>
                <a:latin typeface="Cambria" panose="02040503050406030204" pitchFamily="18" charset="0"/>
                <a:ea typeface="Cambria" panose="02040503050406030204" pitchFamily="18" charset="0"/>
              </a:rPr>
              <a:t>Engineering Department</a:t>
            </a:r>
            <a:endParaRPr sz="1600" dirty="0">
              <a:solidFill>
                <a:schemeClr val="dk2"/>
              </a:solidFill>
              <a:latin typeface="Cambria" panose="02040503050406030204" pitchFamily="18" charset="0"/>
              <a:ea typeface="Cambria" panose="02040503050406030204" pitchFamily="18" charset="0"/>
            </a:endParaRPr>
          </a:p>
        </p:txBody>
      </p:sp>
      <p:sp>
        <p:nvSpPr>
          <p:cNvPr id="13" name="Google Shape;71;p15"/>
          <p:cNvSpPr txBox="1"/>
          <p:nvPr/>
        </p:nvSpPr>
        <p:spPr>
          <a:xfrm>
            <a:off x="406433" y="724875"/>
            <a:ext cx="3491392" cy="461635"/>
          </a:xfrm>
          <a:prstGeom prst="rect">
            <a:avLst/>
          </a:prstGeom>
          <a:noFill/>
          <a:ln>
            <a:noFill/>
          </a:ln>
        </p:spPr>
        <p:txBody>
          <a:bodyPr spcFirstLastPara="1" wrap="square" lIns="91425" tIns="91425" rIns="91425" bIns="91425" anchor="t" anchorCtr="0">
            <a:spAutoFit/>
          </a:bodyPr>
          <a:lstStyle/>
          <a:p>
            <a:pPr lvl="0"/>
            <a:r>
              <a:rPr lang="en-IN" sz="1800" b="1" dirty="0">
                <a:solidFill>
                  <a:srgbClr val="666666"/>
                </a:solidFill>
                <a:latin typeface="Cambria" panose="02040503050406030204" pitchFamily="18" charset="0"/>
                <a:ea typeface="Cambria" panose="02040503050406030204" pitchFamily="18" charset="0"/>
              </a:rPr>
              <a:t>01CE0701</a:t>
            </a:r>
            <a:r>
              <a:rPr lang="en-IN" sz="1800" b="1" dirty="0">
                <a:solidFill>
                  <a:srgbClr val="666666"/>
                </a:solidFill>
                <a:latin typeface="Cambria" panose="02040503050406030204" pitchFamily="18" charset="0"/>
                <a:ea typeface="Cambria" panose="02040503050406030204" pitchFamily="18" charset="0"/>
                <a:cs typeface="Proxima Nova"/>
                <a:sym typeface="Proxima Nova"/>
              </a:rPr>
              <a:t> – Mobile Computing</a:t>
            </a:r>
          </a:p>
        </p:txBody>
      </p:sp>
      <p:pic>
        <p:nvPicPr>
          <p:cNvPr id="2" name="Google Shape;166;p22">
            <a:extLst>
              <a:ext uri="{FF2B5EF4-FFF2-40B4-BE49-F238E27FC236}">
                <a16:creationId xmlns="" xmlns:a16="http://schemas.microsoft.com/office/drawing/2014/main" id="{3A5725F2-E926-3457-9EBF-A133919224A3}"/>
              </a:ext>
            </a:extLst>
          </p:cNvPr>
          <p:cNvPicPr preferRelativeResize="0"/>
          <p:nvPr/>
        </p:nvPicPr>
        <p:blipFill>
          <a:blip r:embed="rId4">
            <a:alphaModFix/>
          </a:blip>
          <a:stretch>
            <a:fillRect/>
          </a:stretch>
        </p:blipFill>
        <p:spPr>
          <a:xfrm>
            <a:off x="4750" y="4750"/>
            <a:ext cx="9134475" cy="5133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Security Concern regarding Mobile Computing</a:t>
            </a:r>
          </a:p>
        </p:txBody>
      </p:sp>
      <p:sp>
        <p:nvSpPr>
          <p:cNvPr id="71" name="Google Shape;71;p15"/>
          <p:cNvSpPr txBox="1"/>
          <p:nvPr/>
        </p:nvSpPr>
        <p:spPr>
          <a:xfrm>
            <a:off x="184936" y="724875"/>
            <a:ext cx="8820000" cy="3508623"/>
          </a:xfrm>
          <a:prstGeom prst="rect">
            <a:avLst/>
          </a:prstGeom>
          <a:noFill/>
          <a:ln>
            <a:noFill/>
          </a:ln>
        </p:spPr>
        <p:txBody>
          <a:bodyPr spcFirstLastPara="1" wrap="square" lIns="91425" tIns="91425" rIns="91425" bIns="91425" anchor="t" anchorCtr="0">
            <a:spAutoFit/>
          </a:bodyPr>
          <a:lstStyle/>
          <a:p>
            <a:pPr marL="358775" lvl="2" indent="-358775" algn="just">
              <a:buFont typeface="Wingdings" panose="05000000000000000000" pitchFamily="2" charset="2"/>
              <a:buChar char="q"/>
            </a:pPr>
            <a:r>
              <a:rPr lang="en-IN" sz="2000" b="1" dirty="0">
                <a:solidFill>
                  <a:srgbClr val="666666"/>
                </a:solidFill>
                <a:latin typeface="Cambria" panose="02040503050406030204" pitchFamily="18" charset="0"/>
                <a:ea typeface="Cambria" panose="02040503050406030204" pitchFamily="18" charset="0"/>
                <a:cs typeface="Proxima Nova"/>
                <a:sym typeface="Proxima Nova"/>
              </a:rPr>
              <a:t>How to handle security issues?</a:t>
            </a:r>
          </a:p>
          <a:p>
            <a:pPr marL="358775" indent="-26670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Hire qualified personnel.</a:t>
            </a:r>
          </a:p>
          <a:p>
            <a:pPr marL="358775" indent="-26670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Install security hardware and software.</a:t>
            </a:r>
          </a:p>
          <a:p>
            <a:pPr marL="358775" indent="-26670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Data should be in encrypted form.</a:t>
            </a:r>
          </a:p>
          <a:p>
            <a:pPr marL="358775" indent="-26670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Educate the users on proper mobile computing ethics and security issues.</a:t>
            </a:r>
          </a:p>
          <a:p>
            <a:pPr marL="358775" indent="-26670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Use antivirus software in mobile devices.</a:t>
            </a:r>
          </a:p>
          <a:p>
            <a:pPr marL="358775" indent="-26670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Firewall client should be installed on mobile devices.</a:t>
            </a:r>
          </a:p>
          <a:p>
            <a:pPr marL="358775" indent="-26670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Make your mobile devices encrypted with a strong password.</a:t>
            </a:r>
          </a:p>
          <a:p>
            <a:pPr marL="358775" indent="-26670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Encrypt your data stored in the secondary storage devices such as Memory Sticks, Data card, removable USB etc. (Back up your mobile device)</a:t>
            </a:r>
          </a:p>
          <a:p>
            <a:pPr marL="358775" indent="-26670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Ensure that the Bluetooth, Wi-Fi, etc. enabled mobile devices are turned off when you are not using them.</a:t>
            </a:r>
          </a:p>
          <a:p>
            <a:pPr marL="358775" indent="-26670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Make periodic backups of your mobile devices on a data server.</a:t>
            </a:r>
          </a:p>
        </p:txBody>
      </p:sp>
    </p:spTree>
    <p:extLst>
      <p:ext uri="{BB962C8B-B14F-4D97-AF65-F5344CB8AC3E}">
        <p14:creationId xmlns="" xmlns:p14="http://schemas.microsoft.com/office/powerpoint/2010/main" val="18306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0" y="0"/>
            <a:ext cx="9134475" cy="5133975"/>
          </a:xfrm>
          <a:prstGeom prst="rect">
            <a:avLst/>
          </a:prstGeom>
          <a:noFill/>
          <a:ln>
            <a:noFill/>
          </a:ln>
        </p:spPr>
      </p:pic>
      <p:sp>
        <p:nvSpPr>
          <p:cNvPr id="221" name="Google Shape;221;p26"/>
          <p:cNvSpPr txBox="1"/>
          <p:nvPr/>
        </p:nvSpPr>
        <p:spPr>
          <a:xfrm>
            <a:off x="185058" y="967338"/>
            <a:ext cx="6618515" cy="2893065"/>
          </a:xfrm>
          <a:prstGeom prst="rect">
            <a:avLst/>
          </a:prstGeom>
          <a:noFill/>
          <a:ln>
            <a:noFill/>
          </a:ln>
        </p:spPr>
        <p:txBody>
          <a:bodyPr spcFirstLastPara="1" wrap="square" lIns="91423" tIns="91423" rIns="91423" bIns="91423" anchor="t" anchorCtr="0">
            <a:spAutoFit/>
          </a:bodyPr>
          <a:lstStyle/>
          <a:p>
            <a:pPr lvl="0"/>
            <a:endParaRPr lang="en-IN" sz="3600" b="1" dirty="0" smtClean="0">
              <a:solidFill>
                <a:schemeClr val="dk2"/>
              </a:solidFill>
              <a:latin typeface="Proxima Nova"/>
              <a:ea typeface="Proxima Nova"/>
              <a:cs typeface="Proxima Nova"/>
              <a:sym typeface="Proxima Nova"/>
            </a:endParaRPr>
          </a:p>
          <a:p>
            <a:pPr lvl="0"/>
            <a:endParaRPr lang="en-IN" sz="3600" b="1" dirty="0" smtClean="0">
              <a:solidFill>
                <a:schemeClr val="dk2"/>
              </a:solidFill>
              <a:latin typeface="Proxima Nova"/>
              <a:ea typeface="Proxima Nova"/>
              <a:cs typeface="Proxima Nova"/>
              <a:sym typeface="Proxima Nova"/>
            </a:endParaRPr>
          </a:p>
          <a:p>
            <a:pPr lvl="0"/>
            <a:endParaRPr lang="en-IN" sz="3600" b="1" dirty="0" smtClean="0">
              <a:solidFill>
                <a:schemeClr val="dk2"/>
              </a:solidFill>
              <a:latin typeface="Proxima Nova"/>
              <a:ea typeface="Proxima Nova"/>
              <a:cs typeface="Proxima Nova"/>
              <a:sym typeface="Proxima Nova"/>
            </a:endParaRPr>
          </a:p>
          <a:p>
            <a:pPr lvl="0"/>
            <a:endParaRPr lang="en-IN" sz="2400" b="1" dirty="0" smtClean="0">
              <a:latin typeface="Proxima Nova"/>
              <a:ea typeface="Proxima Nova"/>
              <a:cs typeface="Proxima Nova"/>
              <a:sym typeface="Proxima Nova"/>
            </a:endParaRPr>
          </a:p>
          <a:p>
            <a:pPr lvl="0"/>
            <a:endParaRPr lang="en-IN" sz="2400" b="1" dirty="0" smtClean="0">
              <a:latin typeface="Proxima Nova"/>
              <a:ea typeface="Proxima Nova"/>
              <a:cs typeface="Proxima Nova"/>
              <a:sym typeface="Proxima Nova"/>
            </a:endParaRPr>
          </a:p>
          <a:p>
            <a:pPr lvl="0"/>
            <a:r>
              <a:rPr lang="en-IN" sz="2000" b="1" dirty="0" smtClean="0">
                <a:latin typeface="Proxima Nova"/>
                <a:ea typeface="Proxima Nova"/>
                <a:cs typeface="Proxima Nova"/>
                <a:sym typeface="Proxima Nova"/>
              </a:rPr>
              <a:t>Different </a:t>
            </a:r>
            <a:r>
              <a:rPr lang="en-IN" sz="2000" b="1" dirty="0">
                <a:latin typeface="Proxima Nova"/>
                <a:ea typeface="Proxima Nova"/>
                <a:cs typeface="Proxima Nova"/>
                <a:sym typeface="Proxima Nova"/>
              </a:rPr>
              <a:t>Propagation Modes</a:t>
            </a:r>
          </a:p>
        </p:txBody>
      </p:sp>
      <p:pic>
        <p:nvPicPr>
          <p:cNvPr id="225" name="Google Shape;225;p26"/>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 name="Rectangle 5"/>
          <p:cNvSpPr/>
          <p:nvPr/>
        </p:nvSpPr>
        <p:spPr>
          <a:xfrm>
            <a:off x="195943" y="1117763"/>
            <a:ext cx="6106886" cy="2739209"/>
          </a:xfrm>
          <a:prstGeom prst="rect">
            <a:avLst/>
          </a:prstGeom>
        </p:spPr>
        <p:txBody>
          <a:bodyPr wrap="square" lIns="91438" tIns="45719" rIns="91438" bIns="45719">
            <a:spAutoFit/>
          </a:bodyPr>
          <a:lstStyle/>
          <a:p>
            <a:r>
              <a:rPr lang="en-US" sz="2400" b="1" dirty="0" smtClean="0"/>
              <a:t>How Wireless Communication Occurs?</a:t>
            </a:r>
          </a:p>
          <a:p>
            <a:endParaRPr lang="en-US" sz="2400" b="1" dirty="0" smtClean="0"/>
          </a:p>
          <a:p>
            <a:endParaRPr lang="en-US" sz="2400" b="1" dirty="0" smtClean="0"/>
          </a:p>
          <a:p>
            <a:r>
              <a:rPr lang="en-US" sz="2400" b="1" dirty="0" smtClean="0"/>
              <a:t>Radio Frequency Range</a:t>
            </a:r>
          </a:p>
          <a:p>
            <a:endParaRPr lang="en-US" sz="2400" b="1" dirty="0" smtClean="0"/>
          </a:p>
          <a:p>
            <a:endParaRPr lang="en-US" sz="2400" b="1" dirty="0" smtClean="0"/>
          </a:p>
          <a:p>
            <a:r>
              <a:rPr lang="en-US" dirty="0" smtClean="0"/>
              <a:t/>
            </a:r>
            <a:br>
              <a:rPr lang="en-US" dirty="0" smtClean="0"/>
            </a:br>
            <a:endParaRPr lang="en-US" dirty="0"/>
          </a:p>
        </p:txBody>
      </p:sp>
    </p:spTree>
    <p:extLst>
      <p:ext uri="{BB962C8B-B14F-4D97-AF65-F5344CB8AC3E}">
        <p14:creationId xmlns="" xmlns:p14="http://schemas.microsoft.com/office/powerpoint/2010/main" val="683061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How Wireless Communication Occurs?</a:t>
            </a:r>
            <a:br>
              <a:rPr lang="en-US" b="1" dirty="0" smtClean="0"/>
            </a:br>
            <a:endParaRPr lang="en-US" b="1" dirty="0"/>
          </a:p>
        </p:txBody>
      </p:sp>
      <p:sp>
        <p:nvSpPr>
          <p:cNvPr id="3" name="Text Placeholder 2"/>
          <p:cNvSpPr>
            <a:spLocks noGrp="1"/>
          </p:cNvSpPr>
          <p:nvPr>
            <p:ph type="body" idx="1"/>
          </p:nvPr>
        </p:nvSpPr>
        <p:spPr>
          <a:xfrm>
            <a:off x="212141" y="1152475"/>
            <a:ext cx="8836761" cy="3416400"/>
          </a:xfrm>
        </p:spPr>
        <p:txBody>
          <a:bodyPr>
            <a:normAutofit/>
          </a:bodyPr>
          <a:lstStyle/>
          <a:p>
            <a:pPr algn="just"/>
            <a:r>
              <a:rPr lang="en-US" dirty="0" smtClean="0">
                <a:solidFill>
                  <a:schemeClr val="tx1"/>
                </a:solidFill>
              </a:rPr>
              <a:t>Wireless communication generally works </a:t>
            </a:r>
            <a:r>
              <a:rPr lang="en-US" dirty="0" smtClean="0">
                <a:solidFill>
                  <a:srgbClr val="FF0000"/>
                </a:solidFill>
              </a:rPr>
              <a:t>through electromagnetic signals </a:t>
            </a:r>
            <a:r>
              <a:rPr lang="en-US" dirty="0" smtClean="0">
                <a:solidFill>
                  <a:schemeClr val="tx1"/>
                </a:solidFill>
              </a:rPr>
              <a:t>that are broadcast by an enabled device within the air, physical environment or atmosphere. </a:t>
            </a:r>
          </a:p>
          <a:p>
            <a:pPr algn="just">
              <a:buNone/>
            </a:pPr>
            <a:endParaRPr lang="en-US" dirty="0" smtClean="0">
              <a:solidFill>
                <a:schemeClr val="tx1"/>
              </a:solidFill>
            </a:endParaRPr>
          </a:p>
          <a:p>
            <a:pPr algn="just"/>
            <a:r>
              <a:rPr lang="en-US" dirty="0" smtClean="0">
                <a:solidFill>
                  <a:schemeClr val="tx1"/>
                </a:solidFill>
              </a:rPr>
              <a:t>The sending device can be a sender or an intermediate device with the ability to propagate wireless signals. </a:t>
            </a:r>
          </a:p>
          <a:p>
            <a:pPr algn="just">
              <a:buNone/>
            </a:pPr>
            <a:endParaRPr lang="en-US" dirty="0" smtClean="0">
              <a:solidFill>
                <a:schemeClr val="tx1"/>
              </a:solidFill>
            </a:endParaRPr>
          </a:p>
          <a:p>
            <a:r>
              <a:rPr lang="en-US" dirty="0" smtClean="0">
                <a:solidFill>
                  <a:schemeClr val="tx1"/>
                </a:solidFill>
              </a:rPr>
              <a:t>The communication between two devices occurs when the destination or receiving intermediate device captures these signals, creating a wireless communication bridge between the sender and receiver device.</a:t>
            </a:r>
            <a:endParaRPr lang="en-US"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2" name="Google Shape;69;p15">
            <a:extLst>
              <a:ext uri="{FF2B5EF4-FFF2-40B4-BE49-F238E27FC236}">
                <a16:creationId xmlns="" xmlns:a16="http://schemas.microsoft.com/office/drawing/2014/main" id="{F68F3CF0-014D-D7E1-7A98-AC51E1063F00}"/>
              </a:ext>
            </a:extLst>
          </p:cNvPr>
          <p:cNvSpPr txBox="1"/>
          <p:nvPr/>
        </p:nvSpPr>
        <p:spPr>
          <a:xfrm>
            <a:off x="252406" y="22450"/>
            <a:ext cx="7200000" cy="553967"/>
          </a:xfrm>
          <a:prstGeom prst="rect">
            <a:avLst/>
          </a:prstGeom>
          <a:noFill/>
          <a:ln>
            <a:noFill/>
          </a:ln>
        </p:spPr>
        <p:txBody>
          <a:bodyPr spcFirstLastPara="1" wrap="square" lIns="91425" tIns="91425" rIns="91425" bIns="91425" anchor="t" anchorCtr="0">
            <a:spAutoFit/>
          </a:bodyPr>
          <a:lstStyle/>
          <a:p>
            <a:pPr lvl="0"/>
            <a:endParaRPr sz="2300" b="1" dirty="0">
              <a:solidFill>
                <a:schemeClr val="bg1">
                  <a:lumMod val="50000"/>
                </a:schemeClr>
              </a:solidFill>
              <a:latin typeface="Proxima Nova"/>
              <a:ea typeface="Proxima Nova"/>
              <a:cs typeface="Proxima Nova"/>
              <a:sym typeface="Proxima Nova"/>
            </a:endParaRPr>
          </a:p>
        </p:txBody>
      </p:sp>
      <p:pic>
        <p:nvPicPr>
          <p:cNvPr id="6146" name="Picture 2" descr="What are Radio Frequency bands and its uses? - RF Page"/>
          <p:cNvPicPr>
            <a:picLocks noChangeAspect="1" noChangeArrowheads="1"/>
          </p:cNvPicPr>
          <p:nvPr/>
        </p:nvPicPr>
        <p:blipFill>
          <a:blip r:embed="rId6"/>
          <a:srcRect/>
          <a:stretch>
            <a:fillRect/>
          </a:stretch>
        </p:blipFill>
        <p:spPr bwMode="auto">
          <a:xfrm>
            <a:off x="216177" y="767797"/>
            <a:ext cx="8542682" cy="4062620"/>
          </a:xfrm>
          <a:prstGeom prst="rect">
            <a:avLst/>
          </a:prstGeom>
          <a:noFill/>
        </p:spPr>
      </p:pic>
      <p:sp>
        <p:nvSpPr>
          <p:cNvPr id="7" name="Rectangle 6"/>
          <p:cNvSpPr/>
          <p:nvPr/>
        </p:nvSpPr>
        <p:spPr>
          <a:xfrm>
            <a:off x="456955" y="186359"/>
            <a:ext cx="5715245" cy="346249"/>
          </a:xfrm>
          <a:prstGeom prst="rect">
            <a:avLst/>
          </a:prstGeom>
        </p:spPr>
        <p:txBody>
          <a:bodyPr wrap="square" lIns="68580" tIns="34290" rIns="68580" bIns="34290">
            <a:spAutoFit/>
          </a:bodyPr>
          <a:lstStyle/>
          <a:p>
            <a:r>
              <a:rPr lang="en-US" sz="1800" b="1" dirty="0" smtClean="0">
                <a:cs typeface="Times New Roman" pitchFamily="18" charset="0"/>
              </a:rPr>
              <a:t>Radio Frequency bands and its uses</a:t>
            </a:r>
            <a:endParaRPr lang="en-US" sz="1800" b="1" dirty="0">
              <a:cs typeface="Times New Roman" pitchFamily="18" charset="0"/>
            </a:endParaRPr>
          </a:p>
        </p:txBody>
      </p:sp>
    </p:spTree>
    <p:extLst>
      <p:ext uri="{BB962C8B-B14F-4D97-AF65-F5344CB8AC3E}">
        <p14:creationId xmlns="" xmlns:p14="http://schemas.microsoft.com/office/powerpoint/2010/main" val="14007451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General Frequency Ranges</a:t>
            </a:r>
          </a:p>
        </p:txBody>
      </p:sp>
      <p:pic>
        <p:nvPicPr>
          <p:cNvPr id="9" name="Picture 8">
            <a:extLst>
              <a:ext uri="{FF2B5EF4-FFF2-40B4-BE49-F238E27FC236}">
                <a16:creationId xmlns="" xmlns:a16="http://schemas.microsoft.com/office/drawing/2014/main" id="{7E6A78A8-851D-7CF1-1ACD-82782D97ECDF}"/>
              </a:ext>
            </a:extLst>
          </p:cNvPr>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184936" y="695962"/>
            <a:ext cx="8807989" cy="2611782"/>
          </a:xfrm>
          <a:prstGeom prst="rect">
            <a:avLst/>
          </a:prstGeom>
        </p:spPr>
      </p:pic>
      <p:graphicFrame>
        <p:nvGraphicFramePr>
          <p:cNvPr id="15" name="Table 14">
            <a:extLst>
              <a:ext uri="{FF2B5EF4-FFF2-40B4-BE49-F238E27FC236}">
                <a16:creationId xmlns="" xmlns:a16="http://schemas.microsoft.com/office/drawing/2014/main" id="{4BC7C439-FF65-F591-21AB-26BEC56E56FD}"/>
              </a:ext>
            </a:extLst>
          </p:cNvPr>
          <p:cNvGraphicFramePr>
            <a:graphicFrameLocks noGrp="1"/>
          </p:cNvGraphicFramePr>
          <p:nvPr>
            <p:extLst>
              <p:ext uri="{D42A27DB-BD31-4B8C-83A1-F6EECF244321}">
                <p14:modId xmlns="" xmlns:p14="http://schemas.microsoft.com/office/powerpoint/2010/main" val="343623624"/>
              </p:ext>
            </p:extLst>
          </p:nvPr>
        </p:nvGraphicFramePr>
        <p:xfrm>
          <a:off x="184936" y="3368293"/>
          <a:ext cx="5533939" cy="1483360"/>
        </p:xfrm>
        <a:graphic>
          <a:graphicData uri="http://schemas.openxmlformats.org/drawingml/2006/table">
            <a:tbl>
              <a:tblPr firstRow="1" bandRow="1"/>
              <a:tblGrid>
                <a:gridCol w="560448">
                  <a:extLst>
                    <a:ext uri="{9D8B030D-6E8A-4147-A177-3AD203B41FA5}">
                      <a16:colId xmlns="" xmlns:a16="http://schemas.microsoft.com/office/drawing/2014/main" val="20000"/>
                    </a:ext>
                  </a:extLst>
                </a:gridCol>
                <a:gridCol w="1861196">
                  <a:extLst>
                    <a:ext uri="{9D8B030D-6E8A-4147-A177-3AD203B41FA5}">
                      <a16:colId xmlns="" xmlns:a16="http://schemas.microsoft.com/office/drawing/2014/main" val="20001"/>
                    </a:ext>
                  </a:extLst>
                </a:gridCol>
                <a:gridCol w="597964">
                  <a:extLst>
                    <a:ext uri="{9D8B030D-6E8A-4147-A177-3AD203B41FA5}">
                      <a16:colId xmlns="" xmlns:a16="http://schemas.microsoft.com/office/drawing/2014/main" val="20002"/>
                    </a:ext>
                  </a:extLst>
                </a:gridCol>
                <a:gridCol w="2514331">
                  <a:extLst>
                    <a:ext uri="{9D8B030D-6E8A-4147-A177-3AD203B41FA5}">
                      <a16:colId xmlns="" xmlns:a16="http://schemas.microsoft.com/office/drawing/2014/main" val="20003"/>
                    </a:ext>
                  </a:extLst>
                </a:gridCol>
              </a:tblGrid>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9pPr>
                    </a:lstStyle>
                    <a:p>
                      <a:r>
                        <a:rPr lang="en-IN" b="1" dirty="0">
                          <a:solidFill>
                            <a:srgbClr val="0070C0"/>
                          </a:solidFill>
                          <a:latin typeface="Cambria" panose="02040503050406030204" pitchFamily="18" charset="0"/>
                          <a:ea typeface="Cambria" panose="02040503050406030204" pitchFamily="18" charset="0"/>
                        </a:rPr>
                        <a:t>VLF</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lumMod val="95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9pPr>
                    </a:lstStyle>
                    <a:p>
                      <a:r>
                        <a:rPr lang="en-IN" dirty="0">
                          <a:solidFill>
                            <a:srgbClr val="FF0000"/>
                          </a:solidFill>
                          <a:latin typeface="Cambria" panose="02040503050406030204" pitchFamily="18" charset="0"/>
                          <a:ea typeface="Cambria" panose="02040503050406030204" pitchFamily="18" charset="0"/>
                        </a:rPr>
                        <a:t>Very Low Frequency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9pPr>
                    </a:lstStyle>
                    <a:p>
                      <a:r>
                        <a:rPr lang="en-IN" b="1" dirty="0">
                          <a:solidFill>
                            <a:srgbClr val="0070C0"/>
                          </a:solidFill>
                          <a:latin typeface="Cambria" panose="02040503050406030204" pitchFamily="18" charset="0"/>
                          <a:ea typeface="Cambria" panose="02040503050406030204" pitchFamily="18" charset="0"/>
                        </a:rPr>
                        <a:t>VHF</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lumMod val="95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9pPr>
                    </a:lstStyle>
                    <a:p>
                      <a:r>
                        <a:rPr lang="en-IN" dirty="0">
                          <a:solidFill>
                            <a:srgbClr val="FF0000"/>
                          </a:solidFill>
                          <a:latin typeface="Cambria" panose="02040503050406030204" pitchFamily="18" charset="0"/>
                          <a:ea typeface="Cambria" panose="02040503050406030204" pitchFamily="18" charset="0"/>
                        </a:rPr>
                        <a:t>Very High Frequency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9pPr>
                    </a:lstStyle>
                    <a:p>
                      <a:r>
                        <a:rPr lang="en-IN" b="1" dirty="0">
                          <a:solidFill>
                            <a:srgbClr val="0070C0"/>
                          </a:solidFill>
                          <a:latin typeface="Cambria" panose="02040503050406030204" pitchFamily="18" charset="0"/>
                          <a:ea typeface="Cambria" panose="02040503050406030204" pitchFamily="18" charset="0"/>
                        </a:rPr>
                        <a:t>LF</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lumMod val="95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9pPr>
                    </a:lstStyle>
                    <a:p>
                      <a:r>
                        <a:rPr lang="en-IN" dirty="0">
                          <a:solidFill>
                            <a:srgbClr val="FF0000"/>
                          </a:solidFill>
                          <a:latin typeface="Cambria" panose="02040503050406030204" pitchFamily="18" charset="0"/>
                          <a:ea typeface="Cambria" panose="02040503050406030204" pitchFamily="18" charset="0"/>
                        </a:rPr>
                        <a:t>Low Frequency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9pPr>
                    </a:lstStyle>
                    <a:p>
                      <a:r>
                        <a:rPr lang="en-IN" b="1" dirty="0">
                          <a:solidFill>
                            <a:srgbClr val="0070C0"/>
                          </a:solidFill>
                          <a:latin typeface="Cambria" panose="02040503050406030204" pitchFamily="18" charset="0"/>
                          <a:ea typeface="Cambria" panose="02040503050406030204" pitchFamily="18" charset="0"/>
                        </a:rPr>
                        <a:t>UHF</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lumMod val="95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9pPr>
                    </a:lstStyle>
                    <a:p>
                      <a:r>
                        <a:rPr lang="en-IN" dirty="0">
                          <a:solidFill>
                            <a:srgbClr val="FF0000"/>
                          </a:solidFill>
                          <a:latin typeface="Cambria" panose="02040503050406030204" pitchFamily="18" charset="0"/>
                          <a:ea typeface="Cambria" panose="02040503050406030204" pitchFamily="18" charset="0"/>
                        </a:rPr>
                        <a:t>Ultra High Frequency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9pPr>
                    </a:lstStyle>
                    <a:p>
                      <a:r>
                        <a:rPr lang="en-IN" b="1" dirty="0">
                          <a:solidFill>
                            <a:srgbClr val="0070C0"/>
                          </a:solidFill>
                          <a:latin typeface="Cambria" panose="02040503050406030204" pitchFamily="18" charset="0"/>
                          <a:ea typeface="Cambria" panose="02040503050406030204" pitchFamily="18" charset="0"/>
                        </a:rPr>
                        <a:t>MF</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lumMod val="95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9pPr>
                    </a:lstStyle>
                    <a:p>
                      <a:r>
                        <a:rPr lang="en-IN" dirty="0">
                          <a:solidFill>
                            <a:srgbClr val="FF0000"/>
                          </a:solidFill>
                          <a:latin typeface="Cambria" panose="02040503050406030204" pitchFamily="18" charset="0"/>
                          <a:ea typeface="Cambria" panose="02040503050406030204" pitchFamily="18" charset="0"/>
                        </a:rPr>
                        <a:t>Medium Frequency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9pPr>
                    </a:lstStyle>
                    <a:p>
                      <a:r>
                        <a:rPr lang="en-IN" b="1" dirty="0">
                          <a:solidFill>
                            <a:srgbClr val="0070C0"/>
                          </a:solidFill>
                          <a:latin typeface="Cambria" panose="02040503050406030204" pitchFamily="18" charset="0"/>
                          <a:ea typeface="Cambria" panose="02040503050406030204" pitchFamily="18" charset="0"/>
                        </a:rPr>
                        <a:t>SHF</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lumMod val="95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9pPr>
                    </a:lstStyle>
                    <a:p>
                      <a:r>
                        <a:rPr lang="en-IN" dirty="0">
                          <a:solidFill>
                            <a:srgbClr val="FF0000"/>
                          </a:solidFill>
                          <a:latin typeface="Cambria" panose="02040503050406030204" pitchFamily="18" charset="0"/>
                          <a:ea typeface="Cambria" panose="02040503050406030204" pitchFamily="18" charset="0"/>
                        </a:rPr>
                        <a:t>Super High Frequency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9pPr>
                    </a:lstStyle>
                    <a:p>
                      <a:r>
                        <a:rPr lang="en-IN" b="1" dirty="0">
                          <a:solidFill>
                            <a:srgbClr val="0070C0"/>
                          </a:solidFill>
                          <a:latin typeface="Cambria" panose="02040503050406030204" pitchFamily="18" charset="0"/>
                          <a:ea typeface="Cambria" panose="02040503050406030204" pitchFamily="18" charset="0"/>
                        </a:rPr>
                        <a:t>HF</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lumMod val="95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9pPr>
                    </a:lstStyle>
                    <a:p>
                      <a:r>
                        <a:rPr lang="en-IN" dirty="0">
                          <a:solidFill>
                            <a:srgbClr val="FF0000"/>
                          </a:solidFill>
                          <a:latin typeface="Cambria" panose="02040503050406030204" pitchFamily="18" charset="0"/>
                          <a:ea typeface="Cambria" panose="02040503050406030204" pitchFamily="18" charset="0"/>
                        </a:rPr>
                        <a:t>High Frequency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9pPr>
                    </a:lstStyle>
                    <a:p>
                      <a:r>
                        <a:rPr lang="en-IN" b="1" dirty="0">
                          <a:solidFill>
                            <a:srgbClr val="0070C0"/>
                          </a:solidFill>
                          <a:latin typeface="Cambria" panose="02040503050406030204" pitchFamily="18" charset="0"/>
                          <a:ea typeface="Cambria" panose="02040503050406030204" pitchFamily="18" charset="0"/>
                        </a:rPr>
                        <a:t>EHF</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lumMod val="95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Condensed"/>
                          <a:sym typeface="Arial"/>
                        </a:defRPr>
                      </a:lvl9pPr>
                    </a:lstStyle>
                    <a:p>
                      <a:r>
                        <a:rPr lang="en-IN" dirty="0">
                          <a:solidFill>
                            <a:srgbClr val="FF0000"/>
                          </a:solidFill>
                          <a:latin typeface="Cambria" panose="02040503050406030204" pitchFamily="18" charset="0"/>
                          <a:ea typeface="Cambria" panose="02040503050406030204" pitchFamily="18" charset="0"/>
                        </a:rPr>
                        <a:t>Extremely High Frequency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bl>
          </a:graphicData>
        </a:graphic>
      </p:graphicFrame>
      <p:sp>
        <p:nvSpPr>
          <p:cNvPr id="16" name="Rectangle 15">
            <a:extLst>
              <a:ext uri="{FF2B5EF4-FFF2-40B4-BE49-F238E27FC236}">
                <a16:creationId xmlns="" xmlns:a16="http://schemas.microsoft.com/office/drawing/2014/main" id="{D5F93A58-ED15-10DA-3A22-7BC05E715844}"/>
              </a:ext>
            </a:extLst>
          </p:cNvPr>
          <p:cNvSpPr/>
          <p:nvPr/>
        </p:nvSpPr>
        <p:spPr>
          <a:xfrm>
            <a:off x="5462820" y="3463642"/>
            <a:ext cx="3496243" cy="523220"/>
          </a:xfrm>
          <a:prstGeom prst="rect">
            <a:avLst/>
          </a:prstGeom>
        </p:spPr>
        <p:txBody>
          <a:bodyPr wrap="square">
            <a:spAutoFit/>
          </a:bodyPr>
          <a:lstStyle/>
          <a:p>
            <a:r>
              <a:rPr lang="en-IN" b="1" i="1" dirty="0">
                <a:solidFill>
                  <a:srgbClr val="00B050"/>
                </a:solidFill>
                <a:latin typeface="Cambria" panose="02040503050406030204" pitchFamily="18" charset="0"/>
                <a:ea typeface="Cambria" panose="02040503050406030204" pitchFamily="18" charset="0"/>
              </a:rPr>
              <a:t>Frequency</a:t>
            </a:r>
            <a:r>
              <a:rPr lang="en-IN" i="1" dirty="0">
                <a:solidFill>
                  <a:srgbClr val="222222"/>
                </a:solidFill>
                <a:latin typeface="Cambria" panose="02040503050406030204" pitchFamily="18" charset="0"/>
                <a:ea typeface="Cambria" panose="02040503050406030204" pitchFamily="18" charset="0"/>
              </a:rPr>
              <a:t> and </a:t>
            </a:r>
            <a:r>
              <a:rPr lang="en-IN" b="1" i="1" dirty="0">
                <a:solidFill>
                  <a:srgbClr val="FFC000"/>
                </a:solidFill>
                <a:latin typeface="Cambria" panose="02040503050406030204" pitchFamily="18" charset="0"/>
                <a:ea typeface="Cambria" panose="02040503050406030204" pitchFamily="18" charset="0"/>
              </a:rPr>
              <a:t>wavelength</a:t>
            </a:r>
            <a:r>
              <a:rPr lang="en-IN" i="1" dirty="0">
                <a:solidFill>
                  <a:srgbClr val="222222"/>
                </a:solidFill>
                <a:latin typeface="Cambria" panose="02040503050406030204" pitchFamily="18" charset="0"/>
                <a:ea typeface="Cambria" panose="02040503050406030204" pitchFamily="18" charset="0"/>
              </a:rPr>
              <a:t> are </a:t>
            </a:r>
          </a:p>
          <a:p>
            <a:r>
              <a:rPr lang="en-IN" i="1" dirty="0">
                <a:solidFill>
                  <a:srgbClr val="222222"/>
                </a:solidFill>
                <a:latin typeface="Cambria" panose="02040503050406030204" pitchFamily="18" charset="0"/>
                <a:ea typeface="Cambria" panose="02040503050406030204" pitchFamily="18" charset="0"/>
              </a:rPr>
              <a:t>inversely proportional to each other</a:t>
            </a:r>
            <a:r>
              <a:rPr lang="en-IN" i="1" dirty="0">
                <a:solidFill>
                  <a:srgbClr val="222222"/>
                </a:solidFill>
                <a:latin typeface="arial" panose="020B0604020202020204" pitchFamily="34" charset="0"/>
              </a:rPr>
              <a:t>.</a:t>
            </a:r>
            <a:endParaRPr lang="en-IN" i="1" dirty="0"/>
          </a:p>
        </p:txBody>
      </p:sp>
    </p:spTree>
    <p:extLst>
      <p:ext uri="{BB962C8B-B14F-4D97-AF65-F5344CB8AC3E}">
        <p14:creationId xmlns="" xmlns:p14="http://schemas.microsoft.com/office/powerpoint/2010/main" val="3235992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3" tIns="91423" rIns="91423" bIns="91423" anchor="t" anchorCtr="0">
            <a:spAutoFit/>
          </a:bodyPr>
          <a:lstStyle/>
          <a:p>
            <a:pPr lvl="0"/>
            <a:r>
              <a:rPr lang="en-US" sz="2300" dirty="0">
                <a:latin typeface="Cambria" panose="02040503050406030204" pitchFamily="18" charset="0"/>
                <a:ea typeface="Cambria" panose="02040503050406030204" pitchFamily="18" charset="0"/>
                <a:cs typeface="Proxima Nova"/>
                <a:sym typeface="Proxima Nova"/>
              </a:rPr>
              <a:t>Different Propagation Modes</a:t>
            </a:r>
          </a:p>
        </p:txBody>
      </p:sp>
      <p:sp>
        <p:nvSpPr>
          <p:cNvPr id="71" name="Google Shape;71;p15"/>
          <p:cNvSpPr txBox="1"/>
          <p:nvPr/>
        </p:nvSpPr>
        <p:spPr>
          <a:xfrm>
            <a:off x="184937" y="724876"/>
            <a:ext cx="5516149" cy="3447063"/>
          </a:xfrm>
          <a:prstGeom prst="rect">
            <a:avLst/>
          </a:prstGeom>
          <a:noFill/>
          <a:ln>
            <a:noFill/>
          </a:ln>
        </p:spPr>
        <p:txBody>
          <a:bodyPr spcFirstLastPara="1" wrap="square" lIns="91423" tIns="91423" rIns="91423" bIns="91423" anchor="t" anchorCtr="0">
            <a:spAutoFit/>
          </a:bodyPr>
          <a:lstStyle/>
          <a:p>
            <a:pPr marL="358766" lvl="2" indent="-358766" algn="just">
              <a:buFont typeface="Wingdings" panose="05000000000000000000" pitchFamily="2" charset="2"/>
              <a:buChar char="q"/>
            </a:pPr>
            <a:r>
              <a:rPr lang="en-IN" sz="2000" b="1" dirty="0">
                <a:solidFill>
                  <a:srgbClr val="666666"/>
                </a:solidFill>
                <a:latin typeface="Cambria" panose="02040503050406030204" pitchFamily="18" charset="0"/>
                <a:ea typeface="Cambria" panose="02040503050406030204" pitchFamily="18" charset="0"/>
                <a:cs typeface="Proxima Nova"/>
                <a:sym typeface="Proxima Nova"/>
              </a:rPr>
              <a:t>What is propagation?</a:t>
            </a:r>
          </a:p>
          <a:p>
            <a:pPr marL="358766" indent="-266693" algn="just">
              <a:buFont typeface="Arial" panose="020B0604020202020204" pitchFamily="34" charset="0"/>
              <a:buChar char="•"/>
            </a:pPr>
            <a:endParaRPr lang="en-IN" sz="1600" b="1"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358766" indent="-266693" algn="just">
              <a:buFont typeface="Arial" panose="020B0604020202020204" pitchFamily="34" charset="0"/>
              <a:buChar char="•"/>
            </a:pPr>
            <a:r>
              <a:rPr lang="en-IN" sz="1600" b="1"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Propagation: </a:t>
            </a:r>
            <a:r>
              <a:rPr lang="en-IN" sz="1600" dirty="0">
                <a:latin typeface="Cambria" panose="02040503050406030204" pitchFamily="18" charset="0"/>
                <a:ea typeface="Cambria" panose="02040503050406030204" pitchFamily="18" charset="0"/>
              </a:rPr>
              <a:t>The radiated power </a:t>
            </a:r>
            <a:r>
              <a:rPr lang="en-IN" sz="1600" b="1" i="1" dirty="0">
                <a:solidFill>
                  <a:srgbClr val="00B05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propagates</a:t>
            </a:r>
            <a:r>
              <a:rPr lang="en-IN" sz="1600" b="1" dirty="0">
                <a:solidFill>
                  <a:srgbClr val="00B050"/>
                </a:solidFill>
                <a:latin typeface="Cambria" panose="02040503050406030204" pitchFamily="18" charset="0"/>
                <a:ea typeface="Cambria" panose="02040503050406030204" pitchFamily="18" charset="0"/>
              </a:rPr>
              <a:t> </a:t>
            </a:r>
            <a:r>
              <a:rPr lang="en-IN" sz="1600" dirty="0">
                <a:latin typeface="Cambria" panose="02040503050406030204" pitchFamily="18" charset="0"/>
                <a:ea typeface="Cambria" panose="02040503050406030204" pitchFamily="18" charset="0"/>
              </a:rPr>
              <a:t>in space in the form of </a:t>
            </a:r>
            <a:r>
              <a:rPr lang="en-IN" sz="1600" b="1" i="1" dirty="0">
                <a:solidFill>
                  <a:srgbClr val="00B05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electromagnetic waves</a:t>
            </a:r>
            <a:r>
              <a:rPr lang="en-IN" sz="1600" dirty="0">
                <a:latin typeface="Cambria" panose="02040503050406030204" pitchFamily="18" charset="0"/>
                <a:ea typeface="Cambria" panose="02040503050406030204" pitchFamily="18" charset="0"/>
              </a:rPr>
              <a:t>. </a:t>
            </a:r>
          </a:p>
          <a:p>
            <a:pPr marL="358766" indent="-266693" algn="just">
              <a:buFont typeface="Arial" panose="020B0604020202020204" pitchFamily="34" charset="0"/>
              <a:buChar char="•"/>
            </a:pPr>
            <a:endParaRPr lang="en-IN" sz="1600" dirty="0">
              <a:latin typeface="Cambria" panose="02040503050406030204" pitchFamily="18" charset="0"/>
              <a:ea typeface="Cambria" panose="02040503050406030204" pitchFamily="18" charset="0"/>
            </a:endParaRPr>
          </a:p>
          <a:p>
            <a:pPr marL="358766" indent="-266693" algn="just">
              <a:buFont typeface="Arial" panose="020B0604020202020204" pitchFamily="34" charset="0"/>
              <a:buChar char="•"/>
            </a:pPr>
            <a:r>
              <a:rPr lang="en-IN" sz="1600" dirty="0">
                <a:latin typeface="Cambria" panose="02040503050406030204" pitchFamily="18" charset="0"/>
                <a:ea typeface="Cambria" panose="02040503050406030204" pitchFamily="18" charset="0"/>
              </a:rPr>
              <a:t>The radiation and propagation of the radio waves cannot be seen.</a:t>
            </a:r>
          </a:p>
          <a:p>
            <a:pPr marL="358766" indent="-266693" algn="just">
              <a:buFont typeface="Arial" panose="020B0604020202020204" pitchFamily="34" charset="0"/>
              <a:buChar char="•"/>
            </a:pPr>
            <a:endParaRPr lang="en-US" altLang="en-US" sz="1600" dirty="0">
              <a:latin typeface="Cambria" panose="02040503050406030204" pitchFamily="18" charset="0"/>
              <a:ea typeface="Cambria" panose="02040503050406030204" pitchFamily="18" charset="0"/>
            </a:endParaRPr>
          </a:p>
          <a:p>
            <a:pPr marL="358766" indent="-266693" algn="just">
              <a:buFont typeface="Arial" panose="020B0604020202020204" pitchFamily="34" charset="0"/>
              <a:buChar char="•"/>
            </a:pPr>
            <a:r>
              <a:rPr lang="en-US" altLang="en-US" sz="1600" dirty="0">
                <a:latin typeface="Cambria" panose="02040503050406030204" pitchFamily="18" charset="0"/>
                <a:ea typeface="Cambria" panose="02040503050406030204" pitchFamily="18" charset="0"/>
              </a:rPr>
              <a:t>There are 3 types of propagation</a:t>
            </a:r>
          </a:p>
          <a:p>
            <a:pPr marL="803255" lvl="8" indent="-342892" algn="just">
              <a:buFont typeface="+mj-lt"/>
              <a:buAutoNum type="arabicPeriod"/>
            </a:pPr>
            <a:r>
              <a:rPr lang="en-US" altLang="en-US" sz="1600" b="1" i="1" dirty="0">
                <a:solidFill>
                  <a:srgbClr val="FF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Ground</a:t>
            </a:r>
            <a:r>
              <a:rPr lang="en-US" altLang="en-US" sz="1600" dirty="0">
                <a:latin typeface="Cambria" panose="02040503050406030204" pitchFamily="18" charset="0"/>
                <a:ea typeface="Cambria" panose="02040503050406030204" pitchFamily="18" charset="0"/>
              </a:rPr>
              <a:t>-wave propagation</a:t>
            </a:r>
          </a:p>
          <a:p>
            <a:pPr marL="803255" lvl="8" indent="-342892" algn="just">
              <a:buFont typeface="+mj-lt"/>
              <a:buAutoNum type="arabicPeriod"/>
            </a:pPr>
            <a:r>
              <a:rPr lang="en-US" altLang="en-US" sz="1600" b="1" i="1" dirty="0">
                <a:solidFill>
                  <a:srgbClr val="FF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Sky</a:t>
            </a:r>
            <a:r>
              <a:rPr lang="en-US" altLang="en-US" sz="1600" dirty="0">
                <a:latin typeface="Cambria" panose="02040503050406030204" pitchFamily="18" charset="0"/>
                <a:ea typeface="Cambria" panose="02040503050406030204" pitchFamily="18" charset="0"/>
              </a:rPr>
              <a:t>-wave propagation</a:t>
            </a:r>
          </a:p>
          <a:p>
            <a:pPr marL="803255" lvl="8" indent="-342892" algn="just">
              <a:buFont typeface="+mj-lt"/>
              <a:buAutoNum type="arabicPeriod"/>
            </a:pPr>
            <a:r>
              <a:rPr lang="en-US" altLang="en-US" sz="1600" b="1" i="1" dirty="0">
                <a:solidFill>
                  <a:srgbClr val="FF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Line-of-sight</a:t>
            </a:r>
            <a:r>
              <a:rPr lang="en-US" altLang="en-US" sz="1600" dirty="0">
                <a:latin typeface="Cambria" panose="02040503050406030204" pitchFamily="18" charset="0"/>
                <a:ea typeface="Cambria" panose="02040503050406030204" pitchFamily="18" charset="0"/>
              </a:rPr>
              <a:t> propagation</a:t>
            </a:r>
          </a:p>
          <a:p>
            <a:pPr marL="358766" indent="-266693"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p:txBody>
      </p:sp>
      <p:pic>
        <p:nvPicPr>
          <p:cNvPr id="47106" name="Picture 2" descr="Definition, Mathematical Representation, Equation, Electromagnetic Spectrum,  EM Radiation Speed, Application and FAQs"/>
          <p:cNvPicPr>
            <a:picLocks noChangeAspect="1" noChangeArrowheads="1"/>
          </p:cNvPicPr>
          <p:nvPr/>
        </p:nvPicPr>
        <p:blipFill>
          <a:blip r:embed="rId6"/>
          <a:srcRect/>
          <a:stretch>
            <a:fillRect/>
          </a:stretch>
        </p:blipFill>
        <p:spPr bwMode="auto">
          <a:xfrm>
            <a:off x="5927407" y="976519"/>
            <a:ext cx="3084900" cy="2348120"/>
          </a:xfrm>
          <a:prstGeom prst="rect">
            <a:avLst/>
          </a:prstGeom>
          <a:noFill/>
        </p:spPr>
      </p:pic>
    </p:spTree>
    <p:extLst>
      <p:ext uri="{BB962C8B-B14F-4D97-AF65-F5344CB8AC3E}">
        <p14:creationId xmlns="" xmlns:p14="http://schemas.microsoft.com/office/powerpoint/2010/main" val="3226430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a:solidFill>
                  <a:srgbClr val="00A4B6"/>
                </a:solidFill>
                <a:latin typeface="Cambria" panose="02040503050406030204" pitchFamily="18" charset="0"/>
                <a:ea typeface="Cambria" panose="02040503050406030204" pitchFamily="18" charset="0"/>
                <a:cs typeface="Proxima Nova"/>
                <a:sym typeface="Proxima Nova"/>
              </a:rPr>
              <a:t>Different Propagation Modes</a:t>
            </a:r>
            <a:endParaRPr lang="en-US"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84936" y="724875"/>
            <a:ext cx="5516149" cy="3447067"/>
          </a:xfrm>
          <a:prstGeom prst="rect">
            <a:avLst/>
          </a:prstGeom>
          <a:noFill/>
          <a:ln>
            <a:noFill/>
          </a:ln>
        </p:spPr>
        <p:txBody>
          <a:bodyPr spcFirstLastPara="1" wrap="square" lIns="91425" tIns="91425" rIns="91425" bIns="91425" anchor="t" anchorCtr="0">
            <a:spAutoFit/>
          </a:bodyPr>
          <a:lstStyle/>
          <a:p>
            <a:pPr marL="358775" lvl="2" indent="-358775" algn="just">
              <a:buFont typeface="Wingdings" panose="05000000000000000000" pitchFamily="2" charset="2"/>
              <a:buChar char="q"/>
            </a:pPr>
            <a:r>
              <a:rPr lang="en-IN" sz="2000" b="1" dirty="0">
                <a:solidFill>
                  <a:srgbClr val="666666"/>
                </a:solidFill>
                <a:latin typeface="Cambria" panose="02040503050406030204" pitchFamily="18" charset="0"/>
                <a:ea typeface="Cambria" panose="02040503050406030204" pitchFamily="18" charset="0"/>
                <a:cs typeface="Proxima Nova"/>
                <a:sym typeface="Proxima Nova"/>
              </a:rPr>
              <a:t>What is propagation?</a:t>
            </a:r>
          </a:p>
          <a:p>
            <a:pPr marL="358775" indent="-266700" algn="just">
              <a:buFont typeface="Arial" panose="020B0604020202020204" pitchFamily="34" charset="0"/>
              <a:buChar char="•"/>
            </a:pPr>
            <a:endParaRPr lang="en-IN" sz="1600" b="1"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358775" indent="-266700" algn="just">
              <a:buFont typeface="Arial" panose="020B0604020202020204" pitchFamily="34" charset="0"/>
              <a:buChar char="•"/>
            </a:pPr>
            <a:r>
              <a:rPr lang="en-IN" sz="1600" b="1"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Propagation: </a:t>
            </a:r>
            <a:r>
              <a:rPr lang="en-IN" sz="1600" dirty="0">
                <a:latin typeface="Cambria" panose="02040503050406030204" pitchFamily="18" charset="0"/>
                <a:ea typeface="Cambria" panose="02040503050406030204" pitchFamily="18" charset="0"/>
              </a:rPr>
              <a:t>The radiated power </a:t>
            </a:r>
            <a:r>
              <a:rPr lang="en-IN" sz="1600" i="1" dirty="0">
                <a:solidFill>
                  <a:srgbClr val="0070C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propagates</a:t>
            </a:r>
            <a:r>
              <a:rPr lang="en-IN" sz="1600" dirty="0">
                <a:latin typeface="Cambria" panose="02040503050406030204" pitchFamily="18" charset="0"/>
                <a:ea typeface="Cambria" panose="02040503050406030204" pitchFamily="18" charset="0"/>
              </a:rPr>
              <a:t> in space in the form of </a:t>
            </a:r>
            <a:r>
              <a:rPr lang="en-IN" sz="1600" i="1" dirty="0">
                <a:solidFill>
                  <a:srgbClr val="FF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electromagnetic waves</a:t>
            </a:r>
            <a:r>
              <a:rPr lang="en-IN" sz="1600" dirty="0">
                <a:latin typeface="Cambria" panose="02040503050406030204" pitchFamily="18" charset="0"/>
                <a:ea typeface="Cambria" panose="02040503050406030204" pitchFamily="18" charset="0"/>
              </a:rPr>
              <a:t>. </a:t>
            </a:r>
          </a:p>
          <a:p>
            <a:pPr marL="358775" indent="-266700" algn="just">
              <a:buFont typeface="Arial" panose="020B0604020202020204" pitchFamily="34" charset="0"/>
              <a:buChar char="•"/>
            </a:pPr>
            <a:endParaRPr lang="en-IN" sz="1600" dirty="0">
              <a:latin typeface="Cambria" panose="02040503050406030204" pitchFamily="18" charset="0"/>
              <a:ea typeface="Cambria" panose="02040503050406030204" pitchFamily="18" charset="0"/>
            </a:endParaRPr>
          </a:p>
          <a:p>
            <a:pPr marL="358775" indent="-266700" algn="just">
              <a:buFont typeface="Arial" panose="020B0604020202020204" pitchFamily="34" charset="0"/>
              <a:buChar char="•"/>
            </a:pPr>
            <a:r>
              <a:rPr lang="en-IN" sz="1600" dirty="0">
                <a:latin typeface="Cambria" panose="02040503050406030204" pitchFamily="18" charset="0"/>
                <a:ea typeface="Cambria" panose="02040503050406030204" pitchFamily="18" charset="0"/>
              </a:rPr>
              <a:t>The radiation and propagation of the radio waves cannot be seen.</a:t>
            </a:r>
          </a:p>
          <a:p>
            <a:pPr marL="358775" indent="-266700" algn="just">
              <a:buFont typeface="Arial" panose="020B0604020202020204" pitchFamily="34" charset="0"/>
              <a:buChar char="•"/>
            </a:pPr>
            <a:endParaRPr lang="en-US" altLang="en-US" sz="1600" dirty="0">
              <a:latin typeface="Cambria" panose="02040503050406030204" pitchFamily="18" charset="0"/>
              <a:ea typeface="Cambria" panose="02040503050406030204" pitchFamily="18" charset="0"/>
            </a:endParaRPr>
          </a:p>
          <a:p>
            <a:pPr marL="358775" indent="-266700" algn="just">
              <a:buFont typeface="Arial" panose="020B0604020202020204" pitchFamily="34" charset="0"/>
              <a:buChar char="•"/>
            </a:pPr>
            <a:r>
              <a:rPr lang="en-US" altLang="en-US" sz="1600" dirty="0">
                <a:latin typeface="Cambria" panose="02040503050406030204" pitchFamily="18" charset="0"/>
                <a:ea typeface="Cambria" panose="02040503050406030204" pitchFamily="18" charset="0"/>
              </a:rPr>
              <a:t>There are 3 types of propagation</a:t>
            </a:r>
          </a:p>
          <a:p>
            <a:pPr marL="803275" lvl="8" indent="-342900" algn="just">
              <a:buFont typeface="+mj-lt"/>
              <a:buAutoNum type="arabicPeriod"/>
            </a:pPr>
            <a:r>
              <a:rPr lang="en-US" altLang="en-US" sz="1600" b="1" i="1" dirty="0">
                <a:solidFill>
                  <a:srgbClr val="7030A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Ground</a:t>
            </a:r>
            <a:r>
              <a:rPr lang="en-US" altLang="en-US" sz="1600" dirty="0">
                <a:latin typeface="Cambria" panose="02040503050406030204" pitchFamily="18" charset="0"/>
                <a:ea typeface="Cambria" panose="02040503050406030204" pitchFamily="18" charset="0"/>
              </a:rPr>
              <a:t>-wave propagation</a:t>
            </a:r>
          </a:p>
          <a:p>
            <a:pPr marL="803275" lvl="8" indent="-342900" algn="just">
              <a:buFont typeface="+mj-lt"/>
              <a:buAutoNum type="arabicPeriod"/>
            </a:pPr>
            <a:r>
              <a:rPr lang="en-US" altLang="en-US" sz="1600" b="1" i="1" dirty="0">
                <a:solidFill>
                  <a:srgbClr val="7030A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Sky</a:t>
            </a:r>
            <a:r>
              <a:rPr lang="en-US" altLang="en-US" sz="1600" dirty="0">
                <a:latin typeface="Cambria" panose="02040503050406030204" pitchFamily="18" charset="0"/>
                <a:ea typeface="Cambria" panose="02040503050406030204" pitchFamily="18" charset="0"/>
              </a:rPr>
              <a:t>-wave propagation</a:t>
            </a:r>
          </a:p>
          <a:p>
            <a:pPr marL="803275" lvl="8" indent="-342900" algn="just">
              <a:buFont typeface="+mj-lt"/>
              <a:buAutoNum type="arabicPeriod"/>
            </a:pPr>
            <a:r>
              <a:rPr lang="en-US" altLang="en-US" sz="1600" b="1" i="1" dirty="0">
                <a:solidFill>
                  <a:srgbClr val="7030A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Line-of-sight</a:t>
            </a:r>
            <a:r>
              <a:rPr lang="en-US" altLang="en-US" sz="1600" dirty="0">
                <a:latin typeface="Cambria" panose="02040503050406030204" pitchFamily="18" charset="0"/>
                <a:ea typeface="Cambria" panose="02040503050406030204" pitchFamily="18" charset="0"/>
              </a:rPr>
              <a:t> propagation</a:t>
            </a:r>
          </a:p>
          <a:p>
            <a:pPr marL="358775" indent="-26670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p:txBody>
      </p:sp>
      <p:pic>
        <p:nvPicPr>
          <p:cNvPr id="7" name="Picture 4" descr="Is this animated gif an accurate representation of EM waves ...">
            <a:extLst>
              <a:ext uri="{FF2B5EF4-FFF2-40B4-BE49-F238E27FC236}">
                <a16:creationId xmlns="" xmlns:a16="http://schemas.microsoft.com/office/drawing/2014/main" id="{BEAFA92C-CC94-14AF-65A1-7195E7FD1039}"/>
              </a:ext>
            </a:extLst>
          </p:cNvPr>
          <p:cNvPicPr>
            <a:picLocks noChangeAspect="1" noChangeArrowheads="1" noCrop="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5716239" y="779251"/>
            <a:ext cx="3242825" cy="1894207"/>
          </a:xfrm>
          <a:prstGeom prst="rect">
            <a:avLst/>
          </a:prstGeom>
          <a:noFill/>
          <a:extLst>
            <a:ext uri="{909E8E84-426E-40DD-AFC4-6F175D3DCCD1}">
              <a14:hiddenFill xmlns="" xmlns:a14="http://schemas.microsoft.com/office/drawing/2010/main">
                <a:solidFill>
                  <a:srgbClr val="FFFFFF"/>
                </a:solidFill>
              </a14:hiddenFill>
            </a:ext>
          </a:extLst>
        </p:spPr>
      </p:pic>
      <p:pic>
        <p:nvPicPr>
          <p:cNvPr id="1026" name="Picture 2" descr="Electromagnetic Waves Study Guide | Inspirit">
            <a:extLst>
              <a:ext uri="{FF2B5EF4-FFF2-40B4-BE49-F238E27FC236}">
                <a16:creationId xmlns="" xmlns:a16="http://schemas.microsoft.com/office/drawing/2014/main" id="{AD106987-F4DC-D73B-121F-4855C809F0AB}"/>
              </a:ext>
            </a:extLst>
          </p:cNvPr>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5716239" y="2834872"/>
            <a:ext cx="3242825" cy="180686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226430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Ground Wave Propagation</a:t>
            </a:r>
          </a:p>
        </p:txBody>
      </p:sp>
      <p:sp>
        <p:nvSpPr>
          <p:cNvPr id="71" name="Google Shape;71;p15"/>
          <p:cNvSpPr txBox="1"/>
          <p:nvPr/>
        </p:nvSpPr>
        <p:spPr>
          <a:xfrm>
            <a:off x="184936" y="724875"/>
            <a:ext cx="5134487" cy="3877954"/>
          </a:xfrm>
          <a:prstGeom prst="rect">
            <a:avLst/>
          </a:prstGeom>
          <a:noFill/>
          <a:ln>
            <a:noFill/>
          </a:ln>
        </p:spPr>
        <p:txBody>
          <a:bodyPr spcFirstLastPara="1" wrap="square" lIns="91425" tIns="91425" rIns="91425" bIns="91425" anchor="t" anchorCtr="0">
            <a:spAutoFit/>
          </a:bodyPr>
          <a:lstStyle/>
          <a:p>
            <a:pPr marL="285750" indent="-200025" algn="just">
              <a:buFont typeface="Arial" panose="020B0604020202020204" pitchFamily="34" charset="0"/>
              <a:buChar char="•"/>
            </a:pPr>
            <a:r>
              <a:rPr lang="en-IN" sz="1600" dirty="0">
                <a:latin typeface="Cambria" panose="02040503050406030204" pitchFamily="18" charset="0"/>
                <a:ea typeface="Cambria" panose="02040503050406030204" pitchFamily="18" charset="0"/>
              </a:rPr>
              <a:t>The </a:t>
            </a:r>
            <a:r>
              <a:rPr lang="en-IN" sz="1600" dirty="0">
                <a:solidFill>
                  <a:srgbClr val="673BBA"/>
                </a:solidFill>
                <a:latin typeface="Cambria" panose="02040503050406030204" pitchFamily="18" charset="0"/>
                <a:ea typeface="Cambria" panose="02040503050406030204" pitchFamily="18" charset="0"/>
              </a:rPr>
              <a:t>EM waves </a:t>
            </a:r>
            <a:r>
              <a:rPr lang="en-IN" sz="1600" dirty="0">
                <a:latin typeface="Cambria" panose="02040503050406030204" pitchFamily="18" charset="0"/>
                <a:ea typeface="Cambria" panose="02040503050406030204" pitchFamily="18" charset="0"/>
              </a:rPr>
              <a:t>leaves antenna and remains </a:t>
            </a:r>
            <a:r>
              <a:rPr lang="en-IN" sz="1600" dirty="0">
                <a:solidFill>
                  <a:srgbClr val="673BBA"/>
                </a:solidFill>
                <a:latin typeface="Cambria" panose="02040503050406030204" pitchFamily="18" charset="0"/>
                <a:ea typeface="Cambria" panose="02040503050406030204" pitchFamily="18" charset="0"/>
              </a:rPr>
              <a:t>close</a:t>
            </a:r>
            <a:r>
              <a:rPr lang="en-IN" sz="1600" dirty="0">
                <a:latin typeface="Cambria" panose="02040503050406030204" pitchFamily="18" charset="0"/>
                <a:ea typeface="Cambria" panose="02040503050406030204" pitchFamily="18" charset="0"/>
              </a:rPr>
              <a:t> to the earth surface.</a:t>
            </a:r>
          </a:p>
          <a:p>
            <a:pPr marL="285750" indent="-200025" algn="just">
              <a:buFont typeface="Arial" panose="020B0604020202020204" pitchFamily="34" charset="0"/>
              <a:buChar char="•"/>
            </a:pPr>
            <a:r>
              <a:rPr lang="en-IN" sz="1600" dirty="0">
                <a:latin typeface="Cambria" panose="02040503050406030204" pitchFamily="18" charset="0"/>
                <a:ea typeface="Cambria" panose="02040503050406030204" pitchFamily="18" charset="0"/>
              </a:rPr>
              <a:t>It follows the </a:t>
            </a:r>
            <a:r>
              <a:rPr lang="en-IN" sz="1600" dirty="0">
                <a:solidFill>
                  <a:srgbClr val="673BBA"/>
                </a:solidFill>
                <a:latin typeface="Cambria" panose="02040503050406030204" pitchFamily="18" charset="0"/>
                <a:ea typeface="Cambria" panose="02040503050406030204" pitchFamily="18" charset="0"/>
              </a:rPr>
              <a:t>curvature</a:t>
            </a:r>
            <a:r>
              <a:rPr lang="en-IN" sz="1600" dirty="0">
                <a:latin typeface="Cambria" panose="02040503050406030204" pitchFamily="18" charset="0"/>
                <a:ea typeface="Cambria" panose="02040503050406030204" pitchFamily="18" charset="0"/>
              </a:rPr>
              <a:t> of the earth surface and uses lower frequency.</a:t>
            </a:r>
          </a:p>
          <a:p>
            <a:pPr marL="285750" indent="-200025" algn="just">
              <a:buFont typeface="Arial" panose="020B0604020202020204" pitchFamily="34" charset="0"/>
              <a:buChar char="•"/>
            </a:pPr>
            <a:r>
              <a:rPr lang="en-IN" sz="1600" dirty="0">
                <a:latin typeface="Cambria" panose="02040503050406030204" pitchFamily="18" charset="0"/>
                <a:ea typeface="Cambria" panose="02040503050406030204" pitchFamily="18" charset="0"/>
              </a:rPr>
              <a:t>The ground wave propagation is </a:t>
            </a:r>
            <a:r>
              <a:rPr lang="en-IN" sz="1600" dirty="0">
                <a:solidFill>
                  <a:srgbClr val="673BBA"/>
                </a:solidFill>
                <a:latin typeface="Cambria" panose="02040503050406030204" pitchFamily="18" charset="0"/>
                <a:ea typeface="Cambria" panose="02040503050406030204" pitchFamily="18" charset="0"/>
              </a:rPr>
              <a:t>strongest</a:t>
            </a:r>
            <a:r>
              <a:rPr lang="en-IN" sz="1600" dirty="0">
                <a:latin typeface="Cambria" panose="02040503050406030204" pitchFamily="18" charset="0"/>
                <a:ea typeface="Cambria" panose="02040503050406030204" pitchFamily="18" charset="0"/>
              </a:rPr>
              <a:t> at low and medium frequency ranges i.e. between </a:t>
            </a:r>
            <a:r>
              <a:rPr lang="en-IN" sz="1600" dirty="0">
                <a:solidFill>
                  <a:srgbClr val="673BBA"/>
                </a:solidFill>
                <a:latin typeface="Cambria" panose="02040503050406030204" pitchFamily="18" charset="0"/>
                <a:ea typeface="Cambria" panose="02040503050406030204" pitchFamily="18" charset="0"/>
              </a:rPr>
              <a:t>30kHz</a:t>
            </a:r>
            <a:r>
              <a:rPr lang="en-IN" sz="1600" dirty="0">
                <a:latin typeface="Cambria" panose="02040503050406030204" pitchFamily="18" charset="0"/>
                <a:ea typeface="Cambria" panose="02040503050406030204" pitchFamily="18" charset="0"/>
              </a:rPr>
              <a:t> and </a:t>
            </a:r>
            <a:r>
              <a:rPr lang="en-IN" sz="1600" dirty="0">
                <a:solidFill>
                  <a:srgbClr val="673BBA"/>
                </a:solidFill>
                <a:latin typeface="Cambria" panose="02040503050406030204" pitchFamily="18" charset="0"/>
                <a:ea typeface="Cambria" panose="02040503050406030204" pitchFamily="18" charset="0"/>
              </a:rPr>
              <a:t>3MHz</a:t>
            </a:r>
            <a:r>
              <a:rPr lang="en-IN" sz="1600" dirty="0">
                <a:latin typeface="Cambria" panose="02040503050406030204" pitchFamily="18" charset="0"/>
                <a:ea typeface="Cambria" panose="02040503050406030204" pitchFamily="18" charset="0"/>
              </a:rPr>
              <a:t>.</a:t>
            </a:r>
          </a:p>
          <a:p>
            <a:pPr marL="285750" indent="-200025" algn="just">
              <a:buFont typeface="Arial" panose="020B0604020202020204" pitchFamily="34" charset="0"/>
              <a:buChar char="•"/>
            </a:pPr>
            <a:r>
              <a:rPr lang="en-IN" sz="1600" dirty="0">
                <a:latin typeface="Cambria" panose="02040503050406030204" pitchFamily="18" charset="0"/>
                <a:ea typeface="Cambria" panose="02040503050406030204" pitchFamily="18" charset="0"/>
              </a:rPr>
              <a:t>While passing over the earth surface, the ground waves </a:t>
            </a:r>
            <a:r>
              <a:rPr lang="en-IN" sz="1600" dirty="0">
                <a:solidFill>
                  <a:srgbClr val="673BBA"/>
                </a:solidFill>
                <a:latin typeface="Cambria" panose="02040503050406030204" pitchFamily="18" charset="0"/>
                <a:ea typeface="Cambria" panose="02040503050406030204" pitchFamily="18" charset="0"/>
              </a:rPr>
              <a:t>induce</a:t>
            </a:r>
            <a:r>
              <a:rPr lang="en-IN" sz="1600" dirty="0">
                <a:latin typeface="Cambria" panose="02040503050406030204" pitchFamily="18" charset="0"/>
                <a:ea typeface="Cambria" panose="02040503050406030204" pitchFamily="18" charset="0"/>
              </a:rPr>
              <a:t> some </a:t>
            </a:r>
            <a:r>
              <a:rPr lang="en-IN" sz="1600" dirty="0">
                <a:solidFill>
                  <a:srgbClr val="673BBA"/>
                </a:solidFill>
                <a:latin typeface="Cambria" panose="02040503050406030204" pitchFamily="18" charset="0"/>
                <a:ea typeface="Cambria" panose="02040503050406030204" pitchFamily="18" charset="0"/>
              </a:rPr>
              <a:t>current</a:t>
            </a:r>
            <a:r>
              <a:rPr lang="en-IN" sz="1600" dirty="0">
                <a:latin typeface="Cambria" panose="02040503050406030204" pitchFamily="18" charset="0"/>
                <a:ea typeface="Cambria" panose="02040503050406030204" pitchFamily="18" charset="0"/>
              </a:rPr>
              <a:t> in to it. Thus they loose some energy due to </a:t>
            </a:r>
            <a:r>
              <a:rPr lang="en-IN" sz="1600" dirty="0">
                <a:solidFill>
                  <a:srgbClr val="673BBA"/>
                </a:solidFill>
                <a:latin typeface="Cambria" panose="02040503050406030204" pitchFamily="18" charset="0"/>
                <a:ea typeface="Cambria" panose="02040503050406030204" pitchFamily="18" charset="0"/>
              </a:rPr>
              <a:t>absorption</a:t>
            </a:r>
            <a:r>
              <a:rPr lang="en-IN" sz="1600" dirty="0">
                <a:latin typeface="Cambria" panose="02040503050406030204" pitchFamily="18" charset="0"/>
                <a:ea typeface="Cambria" panose="02040503050406030204" pitchFamily="18" charset="0"/>
              </a:rPr>
              <a:t>.</a:t>
            </a:r>
          </a:p>
          <a:p>
            <a:pPr marL="285750" indent="-200025" algn="just">
              <a:buFont typeface="Arial" panose="020B0604020202020204" pitchFamily="34" charset="0"/>
              <a:buChar char="•"/>
            </a:pPr>
            <a:r>
              <a:rPr lang="en-IN" sz="1600" dirty="0">
                <a:latin typeface="Cambria" panose="02040503050406030204" pitchFamily="18" charset="0"/>
                <a:ea typeface="Cambria" panose="02040503050406030204" pitchFamily="18" charset="0"/>
              </a:rPr>
              <a:t>Due to </a:t>
            </a:r>
            <a:r>
              <a:rPr lang="en-IN" sz="1600" dirty="0">
                <a:solidFill>
                  <a:srgbClr val="673BBA"/>
                </a:solidFill>
                <a:latin typeface="Cambria" panose="02040503050406030204" pitchFamily="18" charset="0"/>
                <a:ea typeface="Cambria" panose="02040503050406030204" pitchFamily="18" charset="0"/>
              </a:rPr>
              <a:t>diffraction</a:t>
            </a:r>
            <a:r>
              <a:rPr lang="en-IN" sz="1600" dirty="0">
                <a:latin typeface="Cambria" panose="02040503050406030204" pitchFamily="18" charset="0"/>
                <a:ea typeface="Cambria" panose="02040503050406030204" pitchFamily="18" charset="0"/>
              </a:rPr>
              <a:t> EM wave </a:t>
            </a:r>
            <a:r>
              <a:rPr lang="en-IN" sz="1600" dirty="0">
                <a:solidFill>
                  <a:srgbClr val="673BBA"/>
                </a:solidFill>
                <a:latin typeface="Cambria" panose="02040503050406030204" pitchFamily="18" charset="0"/>
                <a:ea typeface="Cambria" panose="02040503050406030204" pitchFamily="18" charset="0"/>
              </a:rPr>
              <a:t>tilt</a:t>
            </a:r>
            <a:r>
              <a:rPr lang="en-IN" sz="1600" dirty="0">
                <a:latin typeface="Cambria" panose="02040503050406030204" pitchFamily="18" charset="0"/>
                <a:ea typeface="Cambria" panose="02040503050406030204" pitchFamily="18" charset="0"/>
              </a:rPr>
              <a:t> over the surface of the earth and this angle increases with distance and frequency so, ground wave propagation should be used up to MW (Medium Wave) frequency band.</a:t>
            </a:r>
          </a:p>
          <a:p>
            <a:pPr marL="285750"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E.g. AM FM Radio, TV broadcasting.</a:t>
            </a:r>
            <a:endParaRPr lang="en-IN" sz="1600"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 xmlns:a16="http://schemas.microsoft.com/office/drawing/2014/main" id="{345B4666-FB97-8F7F-4937-B49458842E68}"/>
              </a:ext>
            </a:extLst>
          </p:cNvPr>
          <p:cNvPicPr>
            <a:picLocks noChangeAspect="1"/>
          </p:cNvPicPr>
          <p:nvPr/>
        </p:nvPicPr>
        <p:blipFill>
          <a:blip r:embed="rId6"/>
          <a:stretch>
            <a:fillRect/>
          </a:stretch>
        </p:blipFill>
        <p:spPr>
          <a:xfrm>
            <a:off x="5231959" y="779251"/>
            <a:ext cx="3800724" cy="2838450"/>
          </a:xfrm>
          <a:prstGeom prst="rect">
            <a:avLst/>
          </a:prstGeom>
        </p:spPr>
      </p:pic>
      <p:pic>
        <p:nvPicPr>
          <p:cNvPr id="9" name="Picture 8">
            <a:extLst>
              <a:ext uri="{FF2B5EF4-FFF2-40B4-BE49-F238E27FC236}">
                <a16:creationId xmlns="" xmlns:a16="http://schemas.microsoft.com/office/drawing/2014/main" id="{2E4B5FF5-464F-7F29-D01F-915A869C1647}"/>
              </a:ext>
            </a:extLst>
          </p:cNvPr>
          <p:cNvPicPr>
            <a:picLocks noChangeAspect="1"/>
          </p:cNvPicPr>
          <p:nvPr/>
        </p:nvPicPr>
        <p:blipFill>
          <a:blip r:embed="rId7"/>
          <a:stretch>
            <a:fillRect/>
          </a:stretch>
        </p:blipFill>
        <p:spPr>
          <a:xfrm>
            <a:off x="6344637" y="3672077"/>
            <a:ext cx="1863413" cy="1240017"/>
          </a:xfrm>
          <a:prstGeom prst="rect">
            <a:avLst/>
          </a:prstGeom>
        </p:spPr>
      </p:pic>
    </p:spTree>
    <p:extLst>
      <p:ext uri="{BB962C8B-B14F-4D97-AF65-F5344CB8AC3E}">
        <p14:creationId xmlns="" xmlns:p14="http://schemas.microsoft.com/office/powerpoint/2010/main" val="4004539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Line-of Sight Wave </a:t>
            </a:r>
            <a:r>
              <a:rPr lang="en-US" sz="2300" smtClean="0">
                <a:solidFill>
                  <a:srgbClr val="00A4B6"/>
                </a:solidFill>
                <a:latin typeface="Cambria" panose="02040503050406030204" pitchFamily="18" charset="0"/>
                <a:ea typeface="Cambria" panose="02040503050406030204" pitchFamily="18" charset="0"/>
                <a:cs typeface="Proxima Nova"/>
                <a:sym typeface="Proxima Nova"/>
              </a:rPr>
              <a:t>Propagation -Short distance </a:t>
            </a:r>
            <a:endParaRPr lang="en-US"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84936" y="724875"/>
            <a:ext cx="4490431" cy="3385512"/>
          </a:xfrm>
          <a:prstGeom prst="rect">
            <a:avLst/>
          </a:prstGeom>
          <a:noFill/>
          <a:ln>
            <a:noFill/>
          </a:ln>
        </p:spPr>
        <p:txBody>
          <a:bodyPr spcFirstLastPara="1" wrap="square" lIns="91425" tIns="91425" rIns="91425" bIns="91425" anchor="t" anchorCtr="0">
            <a:spAutoFit/>
          </a:bodyPr>
          <a:lstStyle/>
          <a:p>
            <a:pPr marL="285750" indent="-285750" algn="just">
              <a:buFont typeface="Arial" panose="020B0604020202020204" pitchFamily="34" charset="0"/>
              <a:buChar char="•"/>
            </a:pPr>
            <a:r>
              <a:rPr lang="en-IN" sz="1600" dirty="0">
                <a:latin typeface="Cambria" panose="02040503050406030204" pitchFamily="18" charset="0"/>
                <a:ea typeface="Cambria" panose="02040503050406030204" pitchFamily="18" charset="0"/>
              </a:rPr>
              <a:t>As the name implies, the wave travels a </a:t>
            </a:r>
            <a:r>
              <a:rPr lang="en-IN" sz="1600" dirty="0">
                <a:solidFill>
                  <a:srgbClr val="673BBA"/>
                </a:solidFill>
                <a:latin typeface="Cambria" panose="02040503050406030204" pitchFamily="18" charset="0"/>
                <a:ea typeface="Cambria" panose="02040503050406030204" pitchFamily="18" charset="0"/>
              </a:rPr>
              <a:t>minimum distance </a:t>
            </a:r>
            <a:r>
              <a:rPr lang="en-IN" sz="1600" dirty="0">
                <a:latin typeface="Cambria" panose="02040503050406030204" pitchFamily="18" charset="0"/>
                <a:ea typeface="Cambria" panose="02040503050406030204" pitchFamily="18" charset="0"/>
              </a:rPr>
              <a:t>of sight. </a:t>
            </a:r>
          </a:p>
          <a:p>
            <a:pPr marL="285750" indent="-285750" algn="just">
              <a:buFont typeface="Arial" panose="020B0604020202020204" pitchFamily="34" charset="0"/>
              <a:buChar char="•"/>
            </a:pPr>
            <a:r>
              <a:rPr lang="en-US" sz="1600" dirty="0">
                <a:solidFill>
                  <a:srgbClr val="673BBA"/>
                </a:solidFill>
                <a:latin typeface="Cambria" panose="02040503050406030204" pitchFamily="18" charset="0"/>
                <a:ea typeface="Cambria" panose="02040503050406030204" pitchFamily="18" charset="0"/>
              </a:rPr>
              <a:t>Ground communication </a:t>
            </a:r>
            <a:r>
              <a:rPr lang="en-US" sz="1600" dirty="0">
                <a:latin typeface="Cambria" panose="02040503050406030204" pitchFamily="18" charset="0"/>
                <a:ea typeface="Cambria" panose="02040503050406030204" pitchFamily="18" charset="0"/>
              </a:rPr>
              <a:t>- Antennas within effective line of site due to refraction.</a:t>
            </a:r>
            <a:endParaRPr lang="en-IN"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sz="1600" dirty="0">
                <a:solidFill>
                  <a:srgbClr val="673BBA"/>
                </a:solidFill>
                <a:latin typeface="Cambria" panose="02040503050406030204" pitchFamily="18" charset="0"/>
                <a:ea typeface="Cambria" panose="02040503050406030204" pitchFamily="18" charset="0"/>
              </a:rPr>
              <a:t>Satellite communication </a:t>
            </a:r>
            <a:r>
              <a:rPr lang="en-US" sz="1600" dirty="0">
                <a:latin typeface="Cambria" panose="02040503050406030204" pitchFamily="18" charset="0"/>
                <a:ea typeface="Cambria" panose="02040503050406030204" pitchFamily="18" charset="0"/>
              </a:rPr>
              <a:t>- Signal above 30 MHz is not reflected by ionosphere.</a:t>
            </a:r>
          </a:p>
          <a:p>
            <a:pPr marL="285750"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Therefore it can be transmitted between an </a:t>
            </a:r>
            <a:r>
              <a:rPr lang="en-US" sz="1600" dirty="0">
                <a:solidFill>
                  <a:srgbClr val="673BBA"/>
                </a:solidFill>
                <a:latin typeface="Cambria" panose="02040503050406030204" pitchFamily="18" charset="0"/>
                <a:ea typeface="Cambria" panose="02040503050406030204" pitchFamily="18" charset="0"/>
              </a:rPr>
              <a:t>earth station </a:t>
            </a:r>
            <a:r>
              <a:rPr lang="en-US" sz="1600" dirty="0">
                <a:latin typeface="Cambria" panose="02040503050406030204" pitchFamily="18" charset="0"/>
                <a:ea typeface="Cambria" panose="02040503050406030204" pitchFamily="18" charset="0"/>
              </a:rPr>
              <a:t>and </a:t>
            </a:r>
            <a:r>
              <a:rPr lang="en-US" sz="1600" dirty="0">
                <a:solidFill>
                  <a:srgbClr val="673BBA"/>
                </a:solidFill>
                <a:latin typeface="Cambria" panose="02040503050406030204" pitchFamily="18" charset="0"/>
                <a:ea typeface="Cambria" panose="02040503050406030204" pitchFamily="18" charset="0"/>
              </a:rPr>
              <a:t>satellite</a:t>
            </a:r>
            <a:r>
              <a:rPr lang="en-US" sz="1600" dirty="0">
                <a:latin typeface="Cambria" panose="02040503050406030204" pitchFamily="18" charset="0"/>
                <a:ea typeface="Cambria" panose="02040503050406030204" pitchFamily="18" charset="0"/>
              </a:rPr>
              <a:t>.</a:t>
            </a:r>
            <a:endParaRPr lang="en-IN"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IN" sz="1600" dirty="0">
                <a:latin typeface="Cambria" panose="02040503050406030204" pitchFamily="18" charset="0"/>
                <a:ea typeface="Cambria" panose="02040503050406030204" pitchFamily="18" charset="0"/>
              </a:rPr>
              <a:t>We need to employ an </a:t>
            </a:r>
            <a:r>
              <a:rPr lang="en-IN" sz="1600" dirty="0">
                <a:solidFill>
                  <a:srgbClr val="673BBA"/>
                </a:solidFill>
                <a:latin typeface="Cambria" panose="02040503050406030204" pitchFamily="18" charset="0"/>
                <a:ea typeface="Cambria" panose="02040503050406030204" pitchFamily="18" charset="0"/>
              </a:rPr>
              <a:t>amplifier/transmitter</a:t>
            </a:r>
            <a:r>
              <a:rPr lang="en-IN" sz="1600" dirty="0">
                <a:latin typeface="Cambria" panose="02040503050406030204" pitchFamily="18" charset="0"/>
                <a:ea typeface="Cambria" panose="02040503050406030204" pitchFamily="18" charset="0"/>
              </a:rPr>
              <a:t> to amplify the signal and transmit again.</a:t>
            </a:r>
          </a:p>
          <a:p>
            <a:pPr marL="285750"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Application</a:t>
            </a:r>
          </a:p>
          <a:p>
            <a:pPr marL="627063" lvl="1" indent="-342900" algn="just">
              <a:buFont typeface="+mj-lt"/>
              <a:buAutoNum type="arabicPeriod"/>
            </a:pPr>
            <a:r>
              <a:rPr lang="en-US" sz="1600" dirty="0">
                <a:solidFill>
                  <a:srgbClr val="673BBA"/>
                </a:solidFill>
                <a:latin typeface="Cambria" panose="02040503050406030204" pitchFamily="18" charset="0"/>
                <a:ea typeface="Cambria" panose="02040503050406030204" pitchFamily="18" charset="0"/>
              </a:rPr>
              <a:t>Infrared</a:t>
            </a:r>
            <a:r>
              <a:rPr lang="en-US" sz="1600" dirty="0">
                <a:latin typeface="Cambria" panose="02040503050406030204" pitchFamily="18" charset="0"/>
                <a:ea typeface="Cambria" panose="02040503050406030204" pitchFamily="18" charset="0"/>
              </a:rPr>
              <a:t> transmission</a:t>
            </a:r>
          </a:p>
          <a:p>
            <a:pPr marL="627063" lvl="1" indent="-342900" algn="just">
              <a:buFont typeface="+mj-lt"/>
              <a:buAutoNum type="arabicPeriod"/>
            </a:pPr>
            <a:r>
              <a:rPr lang="en-US" sz="1600" dirty="0">
                <a:solidFill>
                  <a:srgbClr val="673BBA"/>
                </a:solidFill>
                <a:latin typeface="Cambria" panose="02040503050406030204" pitchFamily="18" charset="0"/>
                <a:ea typeface="Cambria" panose="02040503050406030204" pitchFamily="18" charset="0"/>
              </a:rPr>
              <a:t>Microwave</a:t>
            </a:r>
            <a:r>
              <a:rPr lang="en-US" sz="1600" dirty="0">
                <a:latin typeface="Cambria" panose="02040503050406030204" pitchFamily="18" charset="0"/>
                <a:ea typeface="Cambria" panose="02040503050406030204" pitchFamily="18" charset="0"/>
              </a:rPr>
              <a:t> transmission</a:t>
            </a:r>
            <a:endParaRPr lang="en-IN" sz="1600" dirty="0">
              <a:latin typeface="Cambria" panose="02040503050406030204" pitchFamily="18" charset="0"/>
              <a:ea typeface="Cambria" panose="02040503050406030204" pitchFamily="18" charset="0"/>
            </a:endParaRPr>
          </a:p>
        </p:txBody>
      </p:sp>
      <p:pic>
        <p:nvPicPr>
          <p:cNvPr id="11" name="Picture 2" descr="Line of Sight">
            <a:extLst>
              <a:ext uri="{FF2B5EF4-FFF2-40B4-BE49-F238E27FC236}">
                <a16:creationId xmlns="" xmlns:a16="http://schemas.microsoft.com/office/drawing/2014/main" id="{3DF25973-3C72-7807-5F9B-F9CC3488A108}"/>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4675367" y="724875"/>
            <a:ext cx="4275241" cy="2324101"/>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4" descr="Rapidnet Broadband on Twitter: &quot;What is Line Of Site? Line of ...">
            <a:extLst>
              <a:ext uri="{FF2B5EF4-FFF2-40B4-BE49-F238E27FC236}">
                <a16:creationId xmlns="" xmlns:a16="http://schemas.microsoft.com/office/drawing/2014/main" id="{367FFFA6-766C-952F-D924-193B40A3BD71}"/>
              </a:ext>
            </a:extLst>
          </p:cNvPr>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4725467" y="3143188"/>
            <a:ext cx="4175040" cy="169442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935925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Sky Wave </a:t>
            </a:r>
            <a:r>
              <a:rPr lang="en-US" sz="2300" dirty="0" smtClean="0">
                <a:solidFill>
                  <a:srgbClr val="00A4B6"/>
                </a:solidFill>
                <a:latin typeface="Cambria" panose="02040503050406030204" pitchFamily="18" charset="0"/>
                <a:ea typeface="Cambria" panose="02040503050406030204" pitchFamily="18" charset="0"/>
                <a:cs typeface="Proxima Nova"/>
                <a:sym typeface="Proxima Nova"/>
              </a:rPr>
              <a:t>Propagation- Long distance communication</a:t>
            </a:r>
            <a:endParaRPr lang="en-US"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84936" y="724875"/>
            <a:ext cx="5213463" cy="3631733"/>
          </a:xfrm>
          <a:prstGeom prst="rect">
            <a:avLst/>
          </a:prstGeom>
          <a:noFill/>
          <a:ln>
            <a:noFill/>
          </a:ln>
        </p:spPr>
        <p:txBody>
          <a:bodyPr spcFirstLastPara="1" wrap="square" lIns="91425" tIns="91425" rIns="91425" bIns="91425" anchor="t" anchorCtr="0">
            <a:spAutoFit/>
          </a:bodyPr>
          <a:lstStyle/>
          <a:p>
            <a:pPr marL="285750"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Signal reflected from </a:t>
            </a:r>
            <a:r>
              <a:rPr lang="en-US" sz="1600" dirty="0">
                <a:solidFill>
                  <a:srgbClr val="673BBA"/>
                </a:solidFill>
                <a:latin typeface="Cambria" panose="02040503050406030204" pitchFamily="18" charset="0"/>
                <a:ea typeface="Cambria" panose="02040503050406030204" pitchFamily="18" charset="0"/>
              </a:rPr>
              <a:t>ionized layer </a:t>
            </a:r>
            <a:r>
              <a:rPr lang="en-US" sz="1600" dirty="0">
                <a:latin typeface="Cambria" panose="02040503050406030204" pitchFamily="18" charset="0"/>
                <a:ea typeface="Cambria" panose="02040503050406030204" pitchFamily="18" charset="0"/>
              </a:rPr>
              <a:t>of atmosphere back down to earth.</a:t>
            </a:r>
          </a:p>
          <a:p>
            <a:pPr marL="285750"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Signal can travel a number of hops, back and forth between </a:t>
            </a:r>
            <a:r>
              <a:rPr lang="en-US" sz="1600" dirty="0">
                <a:solidFill>
                  <a:srgbClr val="673BBA"/>
                </a:solidFill>
                <a:latin typeface="Cambria" panose="02040503050406030204" pitchFamily="18" charset="0"/>
                <a:ea typeface="Cambria" panose="02040503050406030204" pitchFamily="18" charset="0"/>
              </a:rPr>
              <a:t>ionosphere</a:t>
            </a:r>
            <a:r>
              <a:rPr lang="en-US" sz="1600" dirty="0">
                <a:latin typeface="Cambria" panose="02040503050406030204" pitchFamily="18" charset="0"/>
                <a:ea typeface="Cambria" panose="02040503050406030204" pitchFamily="18" charset="0"/>
              </a:rPr>
              <a:t> and </a:t>
            </a:r>
            <a:r>
              <a:rPr lang="en-US" sz="1600" dirty="0">
                <a:solidFill>
                  <a:srgbClr val="673BBA"/>
                </a:solidFill>
                <a:latin typeface="Cambria" panose="02040503050406030204" pitchFamily="18" charset="0"/>
                <a:ea typeface="Cambria" panose="02040503050406030204" pitchFamily="18" charset="0"/>
              </a:rPr>
              <a:t>earth’s surface.</a:t>
            </a:r>
          </a:p>
          <a:p>
            <a:pPr marL="285750"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Ionosphere is the </a:t>
            </a:r>
            <a:r>
              <a:rPr lang="en-US" sz="1600" dirty="0">
                <a:solidFill>
                  <a:srgbClr val="673BBA"/>
                </a:solidFill>
                <a:latin typeface="Cambria" panose="02040503050406030204" pitchFamily="18" charset="0"/>
                <a:ea typeface="Cambria" panose="02040503050406030204" pitchFamily="18" charset="0"/>
              </a:rPr>
              <a:t>ionized layer </a:t>
            </a:r>
            <a:r>
              <a:rPr lang="en-US" sz="1600" dirty="0">
                <a:latin typeface="Cambria" panose="02040503050406030204" pitchFamily="18" charset="0"/>
                <a:ea typeface="Cambria" panose="02040503050406030204" pitchFamily="18" charset="0"/>
              </a:rPr>
              <a:t>around the Earth’s atmosphere, which is </a:t>
            </a:r>
            <a:r>
              <a:rPr lang="en-US" sz="1600" dirty="0">
                <a:solidFill>
                  <a:srgbClr val="673BBA"/>
                </a:solidFill>
                <a:latin typeface="Cambria" panose="02040503050406030204" pitchFamily="18" charset="0"/>
                <a:ea typeface="Cambria" panose="02040503050406030204" pitchFamily="18" charset="0"/>
              </a:rPr>
              <a:t>suitable</a:t>
            </a:r>
            <a:r>
              <a:rPr lang="en-US" sz="1600" dirty="0">
                <a:latin typeface="Cambria" panose="02040503050406030204" pitchFamily="18" charset="0"/>
                <a:ea typeface="Cambria" panose="02040503050406030204" pitchFamily="18" charset="0"/>
              </a:rPr>
              <a:t> for sky wave propagation.</a:t>
            </a:r>
          </a:p>
          <a:p>
            <a:pPr marL="285750" indent="-285750" algn="just">
              <a:buFont typeface="Arial" panose="020B0604020202020204" pitchFamily="34" charset="0"/>
              <a:buChar char="•"/>
            </a:pPr>
            <a:r>
              <a:rPr lang="en-US" sz="1600" dirty="0">
                <a:solidFill>
                  <a:srgbClr val="673BBA"/>
                </a:solidFill>
                <a:latin typeface="Cambria" panose="02040503050406030204" pitchFamily="18" charset="0"/>
                <a:ea typeface="Cambria" panose="02040503050406030204" pitchFamily="18" charset="0"/>
              </a:rPr>
              <a:t>Reflection </a:t>
            </a:r>
            <a:r>
              <a:rPr lang="en-US" sz="1600" dirty="0">
                <a:latin typeface="Cambria" panose="02040503050406030204" pitchFamily="18" charset="0"/>
                <a:ea typeface="Cambria" panose="02040503050406030204" pitchFamily="18" charset="0"/>
              </a:rPr>
              <a:t>effect caused by </a:t>
            </a:r>
            <a:r>
              <a:rPr lang="en-US" sz="1600" dirty="0">
                <a:solidFill>
                  <a:srgbClr val="FF0000"/>
                </a:solidFill>
                <a:latin typeface="Cambria" panose="02040503050406030204" pitchFamily="18" charset="0"/>
                <a:ea typeface="Cambria" panose="02040503050406030204" pitchFamily="18" charset="0"/>
              </a:rPr>
              <a:t>refraction.</a:t>
            </a:r>
          </a:p>
          <a:p>
            <a:pPr marL="285750"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With this propa­gation mode, a signal can be picked up </a:t>
            </a:r>
            <a:r>
              <a:rPr lang="en-US" sz="1600" dirty="0">
                <a:solidFill>
                  <a:srgbClr val="673BBA"/>
                </a:solidFill>
                <a:latin typeface="Cambria" panose="02040503050406030204" pitchFamily="18" charset="0"/>
                <a:ea typeface="Cambria" panose="02040503050406030204" pitchFamily="18" charset="0"/>
              </a:rPr>
              <a:t>thousands of kilometers </a:t>
            </a:r>
            <a:r>
              <a:rPr lang="en-US" sz="1600" dirty="0">
                <a:latin typeface="Cambria" panose="02040503050406030204" pitchFamily="18" charset="0"/>
                <a:ea typeface="Cambria" panose="02040503050406030204" pitchFamily="18" charset="0"/>
              </a:rPr>
              <a:t>from the transmitter.</a:t>
            </a:r>
          </a:p>
          <a:p>
            <a:pPr marL="285750"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Examples</a:t>
            </a:r>
          </a:p>
          <a:p>
            <a:pPr marL="627063" indent="-342900" algn="just">
              <a:buFont typeface="+mj-lt"/>
              <a:buAutoNum type="arabicPeriod"/>
            </a:pPr>
            <a:r>
              <a:rPr lang="en-US" sz="1600" dirty="0">
                <a:latin typeface="Cambria" panose="02040503050406030204" pitchFamily="18" charset="0"/>
                <a:ea typeface="Cambria" panose="02040503050406030204" pitchFamily="18" charset="0"/>
              </a:rPr>
              <a:t>Amateur radio (Ham radio)</a:t>
            </a:r>
          </a:p>
          <a:p>
            <a:pPr marL="627063" indent="-342900" algn="just">
              <a:buFont typeface="+mj-lt"/>
              <a:buAutoNum type="arabicPeriod"/>
            </a:pPr>
            <a:r>
              <a:rPr lang="en-US" sz="1600" dirty="0">
                <a:latin typeface="Cambria" panose="02040503050406030204" pitchFamily="18" charset="0"/>
                <a:ea typeface="Cambria" panose="02040503050406030204" pitchFamily="18" charset="0"/>
              </a:rPr>
              <a:t>CB radio (Citizen Band Radio)</a:t>
            </a:r>
          </a:p>
          <a:p>
            <a:pPr marL="285750" indent="-285750" algn="just">
              <a:buFont typeface="Arial" panose="020B0604020202020204" pitchFamily="34" charset="0"/>
              <a:buChar char="•"/>
            </a:pPr>
            <a:endParaRPr lang="en-IN" sz="1600" dirty="0">
              <a:latin typeface="Cambria" panose="02040503050406030204" pitchFamily="18" charset="0"/>
              <a:ea typeface="Cambria" panose="02040503050406030204" pitchFamily="18" charset="0"/>
            </a:endParaRPr>
          </a:p>
        </p:txBody>
      </p:sp>
      <p:pic>
        <p:nvPicPr>
          <p:cNvPr id="9" name="Content Placeholder 3">
            <a:extLst>
              <a:ext uri="{FF2B5EF4-FFF2-40B4-BE49-F238E27FC236}">
                <a16:creationId xmlns="" xmlns:a16="http://schemas.microsoft.com/office/drawing/2014/main" id="{20303082-90BC-BE06-61BC-0314798B889C}"/>
              </a:ext>
            </a:extLst>
          </p:cNvPr>
          <p:cNvPicPr>
            <a:picLocks noChangeAspect="1"/>
          </p:cNvPicPr>
          <p:nvPr/>
        </p:nvPicPr>
        <p:blipFill>
          <a:blip r:embed="rId6"/>
          <a:stretch>
            <a:fillRect/>
          </a:stretch>
        </p:blipFill>
        <p:spPr>
          <a:xfrm>
            <a:off x="5406886" y="779252"/>
            <a:ext cx="3552177" cy="2297904"/>
          </a:xfrm>
          <a:prstGeom prst="rect">
            <a:avLst/>
          </a:prstGeom>
          <a:noFill/>
          <a:ln>
            <a:noFill/>
          </a:ln>
        </p:spPr>
      </p:pic>
      <p:pic>
        <p:nvPicPr>
          <p:cNvPr id="10" name="Picture 2" descr="skip distance">
            <a:extLst>
              <a:ext uri="{FF2B5EF4-FFF2-40B4-BE49-F238E27FC236}">
                <a16:creationId xmlns="" xmlns:a16="http://schemas.microsoft.com/office/drawing/2014/main" id="{EAB55081-F696-C519-5D67-98E23DB904D0}"/>
              </a:ext>
            </a:extLst>
          </p:cNvPr>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5962603" y="3288152"/>
            <a:ext cx="2646705" cy="1404653"/>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10">
            <a:extLst>
              <a:ext uri="{FF2B5EF4-FFF2-40B4-BE49-F238E27FC236}">
                <a16:creationId xmlns="" xmlns:a16="http://schemas.microsoft.com/office/drawing/2014/main" id="{6AEB94AA-C416-B69B-32C7-B298FF790C84}"/>
              </a:ext>
            </a:extLst>
          </p:cNvPr>
          <p:cNvPicPr>
            <a:picLocks noChangeAspect="1"/>
          </p:cNvPicPr>
          <p:nvPr/>
        </p:nvPicPr>
        <p:blipFill>
          <a:blip r:embed="rId8"/>
          <a:stretch>
            <a:fillRect/>
          </a:stretch>
        </p:blipFill>
        <p:spPr>
          <a:xfrm>
            <a:off x="2297851" y="4025102"/>
            <a:ext cx="1704975" cy="1022985"/>
          </a:xfrm>
          <a:prstGeom prst="rect">
            <a:avLst/>
          </a:prstGeom>
        </p:spPr>
      </p:pic>
      <p:pic>
        <p:nvPicPr>
          <p:cNvPr id="12" name="Picture 6" descr="Quadratec CBM-75WX11 CB Radio Mounting Bracket for 11-18 Jeep ...">
            <a:extLst>
              <a:ext uri="{FF2B5EF4-FFF2-40B4-BE49-F238E27FC236}">
                <a16:creationId xmlns="" xmlns:a16="http://schemas.microsoft.com/office/drawing/2014/main" id="{7EED6013-06AF-FC36-EA49-C87589723EBF}"/>
              </a:ext>
            </a:extLst>
          </p:cNvP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4094775" y="4025102"/>
            <a:ext cx="1740078" cy="102298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553269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38800"/>
          </a:xfrm>
          <a:prstGeom prst="rect">
            <a:avLst/>
          </a:prstGeom>
          <a:noFill/>
          <a:ln>
            <a:noFill/>
          </a:ln>
        </p:spPr>
        <p:txBody>
          <a:bodyPr spcFirstLastPara="1" wrap="square" lIns="91425" tIns="91425" rIns="91425" bIns="91425" anchor="t" anchorCtr="0">
            <a:spAutoFit/>
          </a:bodyPr>
          <a:lstStyle/>
          <a:p>
            <a:pPr lvl="0"/>
            <a:r>
              <a:rPr lang="en-IN" sz="2300" b="1" dirty="0">
                <a:solidFill>
                  <a:srgbClr val="00A4B6"/>
                </a:solidFill>
                <a:latin typeface="Proxima Nova"/>
                <a:ea typeface="Proxima Nova"/>
                <a:cs typeface="Proxima Nova"/>
                <a:sym typeface="Proxima Nova"/>
              </a:rPr>
              <a:t>Outline</a:t>
            </a:r>
            <a:endParaRPr sz="2300" b="1" dirty="0">
              <a:solidFill>
                <a:srgbClr val="00A4B6"/>
              </a:solidFill>
              <a:latin typeface="Proxima Nova"/>
              <a:ea typeface="Proxima Nova"/>
              <a:cs typeface="Proxima Nova"/>
              <a:sym typeface="Proxima Nova"/>
            </a:endParaRPr>
          </a:p>
        </p:txBody>
      </p:sp>
      <p:sp>
        <p:nvSpPr>
          <p:cNvPr id="71" name="Google Shape;71;p15"/>
          <p:cNvSpPr txBox="1"/>
          <p:nvPr/>
        </p:nvSpPr>
        <p:spPr>
          <a:xfrm>
            <a:off x="184936" y="724875"/>
            <a:ext cx="8820000" cy="1569630"/>
          </a:xfrm>
          <a:prstGeom prst="rect">
            <a:avLst/>
          </a:prstGeom>
          <a:noFill/>
          <a:ln>
            <a:noFill/>
          </a:ln>
        </p:spPr>
        <p:txBody>
          <a:bodyPr spcFirstLastPara="1" wrap="square" lIns="91425" tIns="91425" rIns="91425" bIns="91425" anchor="t" anchorCtr="0">
            <a:spAutoFit/>
          </a:bodyPr>
          <a:lstStyle/>
          <a:p>
            <a:pPr marL="285750" lvl="2" indent="-285750">
              <a:buFont typeface="Arial" panose="020B0604020202020204" pitchFamily="34" charset="0"/>
              <a:buChar char="•"/>
            </a:pPr>
            <a:r>
              <a:rPr lang="en-US" sz="1800" b="0" i="0" u="none" strike="noStrike" baseline="0" dirty="0">
                <a:latin typeface="Cambria" panose="02040503050406030204" pitchFamily="18" charset="0"/>
              </a:rPr>
              <a:t>Introduction of Mobile </a:t>
            </a:r>
            <a:r>
              <a:rPr lang="en-US" sz="1800" b="0" i="0" u="none" strike="noStrike" baseline="0" dirty="0" smtClean="0">
                <a:latin typeface="Cambria" panose="02040503050406030204" pitchFamily="18" charset="0"/>
              </a:rPr>
              <a:t>Computing</a:t>
            </a:r>
            <a:endParaRPr lang="en-US" sz="1800" b="0" i="0" u="none" strike="noStrike" baseline="0" dirty="0">
              <a:latin typeface="Cambria" panose="02040503050406030204" pitchFamily="18" charset="0"/>
            </a:endParaRPr>
          </a:p>
          <a:p>
            <a:pPr marL="285750" lvl="2" indent="-285750">
              <a:buFont typeface="Arial" panose="020B0604020202020204" pitchFamily="34" charset="0"/>
              <a:buChar char="•"/>
            </a:pPr>
            <a:r>
              <a:rPr lang="en-US" sz="1800" b="0" i="0" u="none" strike="noStrike" baseline="0" dirty="0">
                <a:latin typeface="Cambria" panose="02040503050406030204" pitchFamily="18" charset="0"/>
              </a:rPr>
              <a:t>Security </a:t>
            </a:r>
            <a:r>
              <a:rPr lang="en-IN" sz="1800" b="0" i="0" u="none" strike="noStrike" baseline="0" dirty="0">
                <a:latin typeface="Cambria" panose="02040503050406030204" pitchFamily="18" charset="0"/>
              </a:rPr>
              <a:t>issues</a:t>
            </a:r>
          </a:p>
          <a:p>
            <a:pPr marL="285750" lvl="2" indent="-285750">
              <a:buFont typeface="Arial" panose="020B0604020202020204" pitchFamily="34" charset="0"/>
              <a:buChar char="•"/>
            </a:pPr>
            <a:r>
              <a:rPr lang="en-IN" sz="1800" b="0" i="0" u="none" strike="noStrike" baseline="0" dirty="0">
                <a:latin typeface="Cambria" panose="02040503050406030204" pitchFamily="18" charset="0"/>
              </a:rPr>
              <a:t>Different Propagation Modes</a:t>
            </a:r>
          </a:p>
          <a:p>
            <a:pPr marL="285750" lvl="2" indent="-285750">
              <a:buFont typeface="Arial" panose="020B0604020202020204" pitchFamily="34" charset="0"/>
              <a:buChar char="•"/>
            </a:pPr>
            <a:r>
              <a:rPr lang="en-IN" sz="1800" b="0" i="0" u="none" strike="noStrike" baseline="0" dirty="0">
                <a:latin typeface="Cambria" panose="02040503050406030204" pitchFamily="18" charset="0"/>
              </a:rPr>
              <a:t>Architecture of mobile</a:t>
            </a:r>
            <a:r>
              <a:rPr lang="en-IN" sz="1800" b="0" i="0" u="none" strike="noStrike" dirty="0">
                <a:latin typeface="Cambria" panose="02040503050406030204" pitchFamily="18" charset="0"/>
              </a:rPr>
              <a:t> computing</a:t>
            </a:r>
            <a:endParaRPr lang="en-US" sz="1800" b="0" i="0" u="none" strike="noStrike" baseline="0" dirty="0">
              <a:latin typeface="Cambria" panose="02040503050406030204" pitchFamily="18" charset="0"/>
            </a:endParaRPr>
          </a:p>
          <a:p>
            <a:pPr marL="285750" lvl="2" indent="-285750">
              <a:buFont typeface="Arial" panose="020B0604020202020204" pitchFamily="34" charset="0"/>
              <a:buChar char="•"/>
            </a:pPr>
            <a:r>
              <a:rPr lang="en-US" sz="1800" dirty="0">
                <a:latin typeface="Cambria" panose="02040503050406030204" pitchFamily="18" charset="0"/>
              </a:rPr>
              <a:t>N</a:t>
            </a:r>
            <a:r>
              <a:rPr lang="en-US" sz="1800" b="0" i="0" u="none" strike="noStrike" baseline="0" dirty="0">
                <a:latin typeface="Cambria" panose="02040503050406030204" pitchFamily="18" charset="0"/>
              </a:rPr>
              <a:t>eeds of mobile user</a:t>
            </a:r>
            <a:endParaRPr sz="1700" dirty="0"/>
          </a:p>
        </p:txBody>
      </p:sp>
    </p:spTree>
    <p:extLst>
      <p:ext uri="{BB962C8B-B14F-4D97-AF65-F5344CB8AC3E}">
        <p14:creationId xmlns="" xmlns:p14="http://schemas.microsoft.com/office/powerpoint/2010/main" val="3492040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1292631"/>
          </a:xfrm>
          <a:prstGeom prst="rect">
            <a:avLst/>
          </a:prstGeom>
          <a:noFill/>
          <a:ln>
            <a:noFill/>
          </a:ln>
        </p:spPr>
        <p:txBody>
          <a:bodyPr spcFirstLastPara="1" wrap="square" lIns="91425" tIns="91425" rIns="91425" bIns="91425" anchor="t" anchorCtr="0">
            <a:spAutoFit/>
          </a:bodyPr>
          <a:lstStyle/>
          <a:p>
            <a:pPr lvl="0"/>
            <a:r>
              <a:rPr lang="en-IN" sz="3600" b="1" dirty="0">
                <a:solidFill>
                  <a:schemeClr val="dk2"/>
                </a:solidFill>
                <a:latin typeface="Proxima Nova"/>
                <a:ea typeface="Proxima Nova"/>
                <a:cs typeface="Proxima Nova"/>
                <a:sym typeface="Proxima Nova"/>
              </a:rPr>
              <a:t>Architecture of Mobile Computing</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 xmlns:p14="http://schemas.microsoft.com/office/powerpoint/2010/main" val="3658834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a:solidFill>
                  <a:srgbClr val="00A4B6"/>
                </a:solidFill>
                <a:latin typeface="Cambria" panose="02040503050406030204" pitchFamily="18" charset="0"/>
                <a:ea typeface="Cambria" panose="02040503050406030204" pitchFamily="18" charset="0"/>
                <a:cs typeface="Proxima Nova"/>
                <a:sym typeface="Proxima Nova"/>
              </a:rPr>
              <a:t>Wireless Architecture</a:t>
            </a:r>
            <a:endParaRPr lang="en-US" sz="2300"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1026" name="Picture 2" descr="3 Tier Architecture Mobile Computing">
            <a:extLst>
              <a:ext uri="{FF2B5EF4-FFF2-40B4-BE49-F238E27FC236}">
                <a16:creationId xmlns="" xmlns:a16="http://schemas.microsoft.com/office/drawing/2014/main" id="{0A688873-5A29-189C-6556-556F49C26C96}"/>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1278610" y="754851"/>
            <a:ext cx="6362054" cy="265332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BD3D750C-5526-A13A-8211-DA98C9FD686B}"/>
              </a:ext>
            </a:extLst>
          </p:cNvPr>
          <p:cNvSpPr txBox="1"/>
          <p:nvPr/>
        </p:nvSpPr>
        <p:spPr>
          <a:xfrm>
            <a:off x="223888" y="3306544"/>
            <a:ext cx="8688774" cy="1600438"/>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solidFill>
                  <a:srgbClr val="2D2D2D"/>
                </a:solidFill>
                <a:effectLst/>
                <a:latin typeface="Cambria" panose="02040503050406030204" pitchFamily="18" charset="0"/>
                <a:ea typeface="Cambria" panose="02040503050406030204" pitchFamily="18" charset="0"/>
              </a:rPr>
              <a:t>Each tier is distributed to a different place or places in a network.</a:t>
            </a:r>
            <a:r>
              <a:rPr lang="en-US" b="0" i="0" dirty="0">
                <a:solidFill>
                  <a:srgbClr val="2D2D2D"/>
                </a:solidFill>
                <a:effectLst/>
                <a:latin typeface="Cambria" panose="02040503050406030204" pitchFamily="18" charset="0"/>
                <a:ea typeface="Cambria" panose="02040503050406030204" pitchFamily="18" charset="0"/>
              </a:rPr>
              <a:t> These tiers do not necessarily correspond to physical locations on various computers on a network, but rather to logical layers of the application.</a:t>
            </a:r>
          </a:p>
          <a:p>
            <a:pPr algn="just">
              <a:buFont typeface="+mj-lt"/>
              <a:buAutoNum type="arabicPeriod"/>
            </a:pPr>
            <a:r>
              <a:rPr lang="en-US" b="1" i="0" dirty="0">
                <a:solidFill>
                  <a:srgbClr val="2D2D2D"/>
                </a:solidFill>
                <a:effectLst/>
                <a:latin typeface="Cambria" panose="02040503050406030204" pitchFamily="18" charset="0"/>
                <a:ea typeface="Cambria" panose="02040503050406030204" pitchFamily="18" charset="0"/>
              </a:rPr>
              <a:t> Presentation Layer (UI):</a:t>
            </a:r>
            <a:endParaRPr lang="en-US" b="0" i="0" dirty="0">
              <a:solidFill>
                <a:srgbClr val="2D2D2D"/>
              </a:solidFill>
              <a:effectLst/>
              <a:latin typeface="Cambria" panose="02040503050406030204" pitchFamily="18" charset="0"/>
              <a:ea typeface="Cambria" panose="02040503050406030204" pitchFamily="18" charset="0"/>
            </a:endParaRPr>
          </a:p>
          <a:p>
            <a:pPr marL="742950" lvl="1" indent="-285750" algn="just">
              <a:buFont typeface="+mj-lt"/>
              <a:buAutoNum type="arabicPeriod"/>
            </a:pPr>
            <a:r>
              <a:rPr lang="en-US" b="0" i="0" dirty="0">
                <a:solidFill>
                  <a:srgbClr val="2D2D2D"/>
                </a:solidFill>
                <a:effectLst/>
                <a:latin typeface="Cambria" panose="02040503050406030204" pitchFamily="18" charset="0"/>
                <a:ea typeface="Cambria" panose="02040503050406030204" pitchFamily="18" charset="0"/>
              </a:rPr>
              <a:t>This layer presents data to the user and optionally permits data manipulation and data entry, also this layer requests the data form Business layer.</a:t>
            </a:r>
          </a:p>
          <a:p>
            <a:pPr marL="742950" lvl="1" indent="-285750" algn="just">
              <a:buFont typeface="+mj-lt"/>
              <a:buAutoNum type="arabicPeriod"/>
            </a:pPr>
            <a:r>
              <a:rPr lang="en-US" b="0" i="0" dirty="0">
                <a:solidFill>
                  <a:srgbClr val="2D2D2D"/>
                </a:solidFill>
                <a:effectLst/>
                <a:latin typeface="Cambria" panose="02040503050406030204" pitchFamily="18" charset="0"/>
                <a:ea typeface="Cambria" panose="02040503050406030204" pitchFamily="18" charset="0"/>
              </a:rPr>
              <a:t>This layer accomplished through use of Dynamic HTML and client-side data sources and data cursors.</a:t>
            </a:r>
          </a:p>
        </p:txBody>
      </p:sp>
    </p:spTree>
    <p:extLst>
      <p:ext uri="{BB962C8B-B14F-4D97-AF65-F5344CB8AC3E}">
        <p14:creationId xmlns="" xmlns:p14="http://schemas.microsoft.com/office/powerpoint/2010/main" val="2173999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a:solidFill>
                  <a:srgbClr val="00A4B6"/>
                </a:solidFill>
                <a:latin typeface="Cambria" panose="02040503050406030204" pitchFamily="18" charset="0"/>
                <a:ea typeface="Cambria" panose="02040503050406030204" pitchFamily="18" charset="0"/>
                <a:cs typeface="Proxima Nova"/>
                <a:sym typeface="Proxima Nova"/>
              </a:rPr>
              <a:t>Wireless Architecture</a:t>
            </a:r>
            <a:endParaRPr lang="en-US" sz="2300"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1026" name="Picture 2" descr="3 Tier Architecture Mobile Computing">
            <a:extLst>
              <a:ext uri="{FF2B5EF4-FFF2-40B4-BE49-F238E27FC236}">
                <a16:creationId xmlns="" xmlns:a16="http://schemas.microsoft.com/office/drawing/2014/main" id="{0A688873-5A29-189C-6556-556F49C26C96}"/>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1278610" y="754851"/>
            <a:ext cx="6362054" cy="265332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BD3D750C-5526-A13A-8211-DA98C9FD686B}"/>
              </a:ext>
            </a:extLst>
          </p:cNvPr>
          <p:cNvSpPr txBox="1"/>
          <p:nvPr/>
        </p:nvSpPr>
        <p:spPr>
          <a:xfrm>
            <a:off x="223888" y="3306544"/>
            <a:ext cx="8688774" cy="1600438"/>
          </a:xfrm>
          <a:prstGeom prst="rect">
            <a:avLst/>
          </a:prstGeom>
          <a:noFill/>
        </p:spPr>
        <p:txBody>
          <a:bodyPr wrap="square" rtlCol="0">
            <a:spAutoFit/>
          </a:bodyPr>
          <a:lstStyle/>
          <a:p>
            <a:pPr marL="271463" indent="-271463" algn="just">
              <a:buFont typeface="+mj-lt"/>
              <a:buAutoNum type="arabicPeriod" startAt="2"/>
            </a:pPr>
            <a:r>
              <a:rPr lang="en-US" b="1" i="0" dirty="0">
                <a:solidFill>
                  <a:srgbClr val="2D2D2D"/>
                </a:solidFill>
                <a:effectLst/>
                <a:latin typeface="Cambria" panose="02040503050406030204" pitchFamily="18" charset="0"/>
                <a:ea typeface="Cambria" panose="02040503050406030204" pitchFamily="18" charset="0"/>
              </a:rPr>
              <a:t>Application Layer (AL)</a:t>
            </a:r>
            <a:r>
              <a:rPr lang="en-US" b="0" i="0" dirty="0">
                <a:solidFill>
                  <a:srgbClr val="2D2D2D"/>
                </a:solidFill>
                <a:effectLst/>
                <a:latin typeface="Cambria" panose="02040503050406030204" pitchFamily="18" charset="0"/>
                <a:ea typeface="Cambria" panose="02040503050406030204" pitchFamily="18" charset="0"/>
              </a:rPr>
              <a:t>:</a:t>
            </a:r>
          </a:p>
          <a:p>
            <a:pPr marL="742950" lvl="1" indent="-285750" algn="just">
              <a:buFont typeface="+mj-lt"/>
              <a:buAutoNum type="arabicPeriod"/>
            </a:pPr>
            <a:r>
              <a:rPr lang="en-US" b="0" i="0" dirty="0">
                <a:solidFill>
                  <a:srgbClr val="2D2D2D"/>
                </a:solidFill>
                <a:effectLst/>
                <a:latin typeface="Cambria" panose="02040503050406030204" pitchFamily="18" charset="0"/>
                <a:ea typeface="Cambria" panose="02040503050406030204" pitchFamily="18" charset="0"/>
              </a:rPr>
              <a:t>The business logic acts as the server for client requests from workstations. It acts according Business rules fetch or insert data through the Data Layer.</a:t>
            </a:r>
          </a:p>
          <a:p>
            <a:pPr marL="742950" lvl="1" indent="-285750" algn="just">
              <a:buFont typeface="+mj-lt"/>
              <a:buAutoNum type="arabicPeriod"/>
            </a:pPr>
            <a:r>
              <a:rPr lang="en-US" b="0" i="0" dirty="0">
                <a:solidFill>
                  <a:srgbClr val="2D2D2D"/>
                </a:solidFill>
                <a:effectLst/>
                <a:latin typeface="Cambria" panose="02040503050406030204" pitchFamily="18" charset="0"/>
                <a:ea typeface="Cambria" panose="02040503050406030204" pitchFamily="18" charset="0"/>
              </a:rPr>
              <a:t>In turn, it determines what data is needed (and where it is located) and acts as a client in relation to a third tier of programming that might be located on a local or mainframe computer.</a:t>
            </a:r>
          </a:p>
          <a:p>
            <a:pPr marL="742950" lvl="1" indent="-285750" algn="just">
              <a:buFont typeface="+mj-lt"/>
              <a:buAutoNum type="arabicPeriod"/>
            </a:pPr>
            <a:r>
              <a:rPr lang="en-US" b="0" i="0" dirty="0">
                <a:solidFill>
                  <a:srgbClr val="2D2D2D"/>
                </a:solidFill>
                <a:effectLst/>
                <a:latin typeface="Cambria" panose="02040503050406030204" pitchFamily="18" charset="0"/>
                <a:ea typeface="Cambria" panose="02040503050406030204" pitchFamily="18" charset="0"/>
              </a:rPr>
              <a:t>Because these middle-tier components are not tied to a specific client, they can be used by all applications and can be moved to different locations, as response time and other rules require.</a:t>
            </a:r>
          </a:p>
        </p:txBody>
      </p:sp>
    </p:spTree>
    <p:extLst>
      <p:ext uri="{BB962C8B-B14F-4D97-AF65-F5344CB8AC3E}">
        <p14:creationId xmlns="" xmlns:p14="http://schemas.microsoft.com/office/powerpoint/2010/main" val="3651371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a:solidFill>
                  <a:srgbClr val="00A4B6"/>
                </a:solidFill>
                <a:latin typeface="Cambria" panose="02040503050406030204" pitchFamily="18" charset="0"/>
                <a:ea typeface="Cambria" panose="02040503050406030204" pitchFamily="18" charset="0"/>
                <a:cs typeface="Proxima Nova"/>
                <a:sym typeface="Proxima Nova"/>
              </a:rPr>
              <a:t>Wireless Architecture</a:t>
            </a:r>
            <a:endParaRPr lang="en-US" sz="2300"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1026" name="Picture 2" descr="3 Tier Architecture Mobile Computing">
            <a:extLst>
              <a:ext uri="{FF2B5EF4-FFF2-40B4-BE49-F238E27FC236}">
                <a16:creationId xmlns="" xmlns:a16="http://schemas.microsoft.com/office/drawing/2014/main" id="{0A688873-5A29-189C-6556-556F49C26C96}"/>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1278610" y="754851"/>
            <a:ext cx="6362054" cy="265332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BD3D750C-5526-A13A-8211-DA98C9FD686B}"/>
              </a:ext>
            </a:extLst>
          </p:cNvPr>
          <p:cNvSpPr txBox="1"/>
          <p:nvPr/>
        </p:nvSpPr>
        <p:spPr>
          <a:xfrm>
            <a:off x="223888" y="3306544"/>
            <a:ext cx="8688774" cy="1384995"/>
          </a:xfrm>
          <a:prstGeom prst="rect">
            <a:avLst/>
          </a:prstGeom>
          <a:noFill/>
        </p:spPr>
        <p:txBody>
          <a:bodyPr wrap="square" rtlCol="0">
            <a:spAutoFit/>
          </a:bodyPr>
          <a:lstStyle/>
          <a:p>
            <a:pPr marL="342900" indent="-342900" algn="just">
              <a:buFont typeface="+mj-lt"/>
              <a:buAutoNum type="arabicPeriod" startAt="3"/>
            </a:pPr>
            <a:r>
              <a:rPr lang="en-US" b="1" i="0" dirty="0">
                <a:solidFill>
                  <a:srgbClr val="2D2D2D"/>
                </a:solidFill>
                <a:effectLst/>
                <a:latin typeface="Cambria" panose="02040503050406030204" pitchFamily="18" charset="0"/>
                <a:ea typeface="Cambria" panose="02040503050406030204" pitchFamily="18" charset="0"/>
              </a:rPr>
              <a:t>Data Access Layer (DA):</a:t>
            </a:r>
            <a:endParaRPr lang="en-US" b="0" i="0" dirty="0">
              <a:solidFill>
                <a:srgbClr val="2D2D2D"/>
              </a:solidFill>
              <a:effectLst/>
              <a:latin typeface="Cambria" panose="02040503050406030204" pitchFamily="18" charset="0"/>
              <a:ea typeface="Cambria" panose="02040503050406030204" pitchFamily="18" charset="0"/>
            </a:endParaRPr>
          </a:p>
          <a:p>
            <a:pPr marL="742950" lvl="1" indent="-285750" algn="just">
              <a:buFont typeface="+mj-lt"/>
              <a:buAutoNum type="arabicPeriod"/>
            </a:pPr>
            <a:r>
              <a:rPr lang="en-US" b="0" i="0" dirty="0">
                <a:solidFill>
                  <a:srgbClr val="2D2D2D"/>
                </a:solidFill>
                <a:effectLst/>
                <a:latin typeface="Cambria" panose="02040503050406030204" pitchFamily="18" charset="0"/>
                <a:ea typeface="Cambria" panose="02040503050406030204" pitchFamily="18" charset="0"/>
              </a:rPr>
              <a:t>The third tier of the 3-tier system is made up of the DBMS that provides all the data for the above two layers.</a:t>
            </a:r>
          </a:p>
          <a:p>
            <a:pPr marL="742950" lvl="1" indent="-285750" algn="just">
              <a:buFont typeface="+mj-lt"/>
              <a:buAutoNum type="arabicPeriod"/>
            </a:pPr>
            <a:r>
              <a:rPr lang="en-US" b="0" i="0" dirty="0">
                <a:solidFill>
                  <a:srgbClr val="2D2D2D"/>
                </a:solidFill>
                <a:effectLst/>
                <a:latin typeface="Cambria" panose="02040503050406030204" pitchFamily="18" charset="0"/>
                <a:ea typeface="Cambria" panose="02040503050406030204" pitchFamily="18" charset="0"/>
              </a:rPr>
              <a:t>This is the actual DBMS access layer.</a:t>
            </a:r>
          </a:p>
          <a:p>
            <a:pPr marL="742950" lvl="1" indent="-285750" algn="just">
              <a:buFont typeface="+mj-lt"/>
              <a:buAutoNum type="arabicPeriod"/>
            </a:pPr>
            <a:r>
              <a:rPr lang="en-US" b="0" i="0" dirty="0">
                <a:solidFill>
                  <a:srgbClr val="2D2D2D"/>
                </a:solidFill>
                <a:effectLst/>
                <a:latin typeface="Cambria" panose="02040503050406030204" pitchFamily="18" charset="0"/>
                <a:ea typeface="Cambria" panose="02040503050406030204" pitchFamily="18" charset="0"/>
              </a:rPr>
              <a:t>Avoiding dependencies on the storage mechanisms allows for updates or changes without the application tier clients being affected by or even aware of the change.</a:t>
            </a:r>
          </a:p>
        </p:txBody>
      </p:sp>
    </p:spTree>
    <p:extLst>
      <p:ext uri="{BB962C8B-B14F-4D97-AF65-F5344CB8AC3E}">
        <p14:creationId xmlns="" xmlns:p14="http://schemas.microsoft.com/office/powerpoint/2010/main" val="1171433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738633"/>
          </a:xfrm>
          <a:prstGeom prst="rect">
            <a:avLst/>
          </a:prstGeom>
          <a:noFill/>
          <a:ln>
            <a:noFill/>
          </a:ln>
        </p:spPr>
        <p:txBody>
          <a:bodyPr spcFirstLastPara="1" wrap="square" lIns="91425" tIns="91425" rIns="91425" bIns="91425" anchor="t" anchorCtr="0">
            <a:spAutoFit/>
          </a:bodyPr>
          <a:lstStyle/>
          <a:p>
            <a:pPr lvl="0"/>
            <a:r>
              <a:rPr lang="en-IN" sz="3600" b="1" dirty="0">
                <a:solidFill>
                  <a:schemeClr val="dk2"/>
                </a:solidFill>
                <a:latin typeface="Proxima Nova"/>
                <a:ea typeface="Proxima Nova"/>
                <a:cs typeface="Proxima Nova"/>
                <a:sym typeface="Proxima Nova"/>
              </a:rPr>
              <a:t>Needs of Mobile User</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 xmlns:p14="http://schemas.microsoft.com/office/powerpoint/2010/main" val="3148935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Needs of Mobile User</a:t>
            </a:r>
          </a:p>
        </p:txBody>
      </p:sp>
      <p:sp>
        <p:nvSpPr>
          <p:cNvPr id="2" name="TextBox 1">
            <a:extLst>
              <a:ext uri="{FF2B5EF4-FFF2-40B4-BE49-F238E27FC236}">
                <a16:creationId xmlns="" xmlns:a16="http://schemas.microsoft.com/office/drawing/2014/main" id="{824E1628-E46C-5A6D-BC94-387106BD9062}"/>
              </a:ext>
            </a:extLst>
          </p:cNvPr>
          <p:cNvSpPr txBox="1"/>
          <p:nvPr/>
        </p:nvSpPr>
        <p:spPr>
          <a:xfrm>
            <a:off x="184936" y="726076"/>
            <a:ext cx="8850576" cy="3354765"/>
          </a:xfrm>
          <a:prstGeom prst="rect">
            <a:avLst/>
          </a:prstGeom>
          <a:noFill/>
        </p:spPr>
        <p:txBody>
          <a:bodyPr wrap="square" rtlCol="0">
            <a:spAutoFit/>
          </a:bodyPr>
          <a:lstStyle/>
          <a:p>
            <a:pPr marL="285750" indent="-285750" algn="just">
              <a:buFont typeface="Arial" panose="020B0604020202020204" pitchFamily="34" charset="0"/>
              <a:buChar char="•"/>
            </a:pPr>
            <a:r>
              <a:rPr lang="en-US" sz="1800" i="0" dirty="0">
                <a:solidFill>
                  <a:srgbClr val="2D2D2D"/>
                </a:solidFill>
                <a:effectLst/>
                <a:latin typeface="Cambria" panose="02040503050406030204" pitchFamily="18" charset="0"/>
                <a:ea typeface="Cambria" panose="02040503050406030204" pitchFamily="18" charset="0"/>
              </a:rPr>
              <a:t>Seamless connectivity for better Quality of Service</a:t>
            </a:r>
          </a:p>
          <a:p>
            <a:pPr marL="285750" indent="-285750" algn="just">
              <a:buFont typeface="Arial" panose="020B0604020202020204" pitchFamily="34" charset="0"/>
              <a:buChar char="•"/>
            </a:pPr>
            <a:endParaRPr lang="en-US" sz="1800" i="0" dirty="0">
              <a:solidFill>
                <a:srgbClr val="2D2D2D"/>
              </a:solidFill>
              <a:effectLst/>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sz="1800" i="0" dirty="0">
                <a:solidFill>
                  <a:srgbClr val="2D2D2D"/>
                </a:solidFill>
                <a:effectLst/>
                <a:latin typeface="Cambria" panose="02040503050406030204" pitchFamily="18" charset="0"/>
                <a:ea typeface="Cambria" panose="02040503050406030204" pitchFamily="18" charset="0"/>
              </a:rPr>
              <a:t>Portability with devices and networks</a:t>
            </a:r>
          </a:p>
          <a:p>
            <a:pPr marL="285750" indent="-285750" algn="just">
              <a:buFont typeface="Arial" panose="020B0604020202020204" pitchFamily="34" charset="0"/>
              <a:buChar char="•"/>
            </a:pPr>
            <a:endParaRPr lang="en-US" sz="1800" i="0" dirty="0">
              <a:solidFill>
                <a:srgbClr val="2D2D2D"/>
              </a:solidFill>
              <a:effectLst/>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sz="1800" i="0" dirty="0">
                <a:solidFill>
                  <a:srgbClr val="2D2D2D"/>
                </a:solidFill>
                <a:effectLst/>
                <a:latin typeface="Cambria" panose="02040503050406030204" pitchFamily="18" charset="0"/>
                <a:ea typeface="Cambria" panose="02040503050406030204" pitchFamily="18" charset="0"/>
              </a:rPr>
              <a:t>Interactivity with different users with different types of devices</a:t>
            </a:r>
          </a:p>
          <a:p>
            <a:pPr marL="285750" indent="-285750" algn="just">
              <a:buFont typeface="Arial" panose="020B0604020202020204" pitchFamily="34" charset="0"/>
              <a:buChar char="•"/>
            </a:pPr>
            <a:endParaRPr lang="en-US" sz="1800" i="0" dirty="0">
              <a:solidFill>
                <a:srgbClr val="2D2D2D"/>
              </a:solidFill>
              <a:effectLst/>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sz="1800" i="0" dirty="0">
                <a:solidFill>
                  <a:srgbClr val="2D2D2D"/>
                </a:solidFill>
                <a:effectLst/>
                <a:latin typeface="Cambria" panose="02040503050406030204" pitchFamily="18" charset="0"/>
                <a:ea typeface="Cambria" panose="02040503050406030204" pitchFamily="18" charset="0"/>
              </a:rPr>
              <a:t>Individuality for making user identifiable among number of users</a:t>
            </a:r>
          </a:p>
          <a:p>
            <a:pPr marL="285750" indent="-285750" algn="just">
              <a:buFont typeface="Arial" panose="020B0604020202020204" pitchFamily="34" charset="0"/>
              <a:buChar char="•"/>
            </a:pPr>
            <a:endParaRPr lang="en-US" sz="1800" i="0" dirty="0">
              <a:solidFill>
                <a:srgbClr val="2D2D2D"/>
              </a:solidFill>
              <a:effectLst/>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sz="1800" i="0" dirty="0">
                <a:solidFill>
                  <a:srgbClr val="2D2D2D"/>
                </a:solidFill>
                <a:effectLst/>
                <a:latin typeface="Cambria" panose="02040503050406030204" pitchFamily="18" charset="0"/>
                <a:ea typeface="Cambria" panose="02040503050406030204" pitchFamily="18" charset="0"/>
              </a:rPr>
              <a:t>Security with respect to data as well as communication</a:t>
            </a:r>
          </a:p>
          <a:p>
            <a:pPr marL="285750" indent="-285750" algn="just">
              <a:buFont typeface="Arial" panose="020B0604020202020204" pitchFamily="34" charset="0"/>
              <a:buChar char="•"/>
            </a:pPr>
            <a:endParaRPr lang="en-US" sz="1800" i="0" dirty="0">
              <a:solidFill>
                <a:srgbClr val="2D2D2D"/>
              </a:solidFill>
              <a:effectLst/>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sz="1800" i="0" dirty="0">
                <a:solidFill>
                  <a:srgbClr val="2D2D2D"/>
                </a:solidFill>
                <a:effectLst/>
                <a:latin typeface="Cambria" panose="02040503050406030204" pitchFamily="18" charset="0"/>
                <a:ea typeface="Cambria" panose="02040503050406030204" pitchFamily="18" charset="0"/>
              </a:rPr>
              <a:t>Easier Human interface for making it’s usage user friendly</a:t>
            </a:r>
          </a:p>
          <a:p>
            <a:endParaRPr lang="en-IN" b="1" dirty="0">
              <a:latin typeface="Cambria" panose="02040503050406030204" pitchFamily="18" charset="0"/>
              <a:ea typeface="Cambria" panose="02040503050406030204" pitchFamily="18" charset="0"/>
            </a:endParaRPr>
          </a:p>
        </p:txBody>
      </p:sp>
    </p:spTree>
    <p:extLst>
      <p:ext uri="{BB962C8B-B14F-4D97-AF65-F5344CB8AC3E}">
        <p14:creationId xmlns="" xmlns:p14="http://schemas.microsoft.com/office/powerpoint/2010/main" val="20136662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pic>
        <p:nvPicPr>
          <p:cNvPr id="7" name="Picture 2" descr="Thank you message for card, presentation, business. Expressing gratitude, acknowledgment and appreciation. Minimalist abstract design with white cut out paper on blue background. Thank you message for card, presentation, business. Expressing gratitude, acknowledgment and appreciation. Minimalist abstract design with white cut out paper on blue background. thank you stock pictures, royalty-free photos &amp; images"/>
          <p:cNvPicPr>
            <a:picLocks noChangeAspect="1" noChangeArrowheads="1"/>
          </p:cNvPicPr>
          <p:nvPr/>
        </p:nvPicPr>
        <p:blipFill>
          <a:blip r:embed="rId6"/>
          <a:srcRect/>
          <a:stretch>
            <a:fillRect/>
          </a:stretch>
        </p:blipFill>
        <p:spPr bwMode="auto">
          <a:xfrm>
            <a:off x="751115" y="707572"/>
            <a:ext cx="7663543" cy="4191000"/>
          </a:xfrm>
          <a:prstGeom prst="rect">
            <a:avLst/>
          </a:prstGeom>
          <a:noFill/>
        </p:spPr>
      </p:pic>
    </p:spTree>
    <p:extLst>
      <p:ext uri="{BB962C8B-B14F-4D97-AF65-F5344CB8AC3E}">
        <p14:creationId xmlns="" xmlns:p14="http://schemas.microsoft.com/office/powerpoint/2010/main" val="2013666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148588"/>
            <a:ext cx="7200000" cy="538579"/>
          </a:xfrm>
          <a:prstGeom prst="rect">
            <a:avLst/>
          </a:prstGeom>
          <a:noFill/>
          <a:ln>
            <a:noFill/>
          </a:ln>
        </p:spPr>
        <p:txBody>
          <a:bodyPr spcFirstLastPara="1" wrap="square" lIns="91425" tIns="91425" rIns="91425" bIns="91425" anchor="t" anchorCtr="0">
            <a:spAutoFit/>
          </a:bodyPr>
          <a:lstStyle/>
          <a:p>
            <a:pPr lvl="0"/>
            <a:r>
              <a:rPr lang="en-US" sz="2300" b="1" dirty="0">
                <a:solidFill>
                  <a:srgbClr val="00A4B6"/>
                </a:solidFill>
                <a:latin typeface="Proxima Nova"/>
                <a:ea typeface="Proxima Nova"/>
                <a:cs typeface="Proxima Nova"/>
                <a:sym typeface="Proxima Nova"/>
              </a:rPr>
              <a:t>I</a:t>
            </a:r>
            <a:r>
              <a:rPr lang="en-IN" sz="2300" b="1" dirty="0">
                <a:solidFill>
                  <a:srgbClr val="00A4B6"/>
                </a:solidFill>
                <a:latin typeface="Proxima Nova"/>
                <a:ea typeface="Proxima Nova"/>
                <a:cs typeface="Proxima Nova"/>
                <a:sym typeface="Proxima Nova"/>
              </a:rPr>
              <a:t>ntroduction</a:t>
            </a:r>
            <a:endParaRPr sz="2300" b="1" dirty="0">
              <a:solidFill>
                <a:srgbClr val="00A4B6"/>
              </a:solidFill>
              <a:latin typeface="Proxima Nova"/>
              <a:ea typeface="Proxima Nova"/>
              <a:cs typeface="Proxima Nova"/>
              <a:sym typeface="Proxima Nova"/>
            </a:endParaRPr>
          </a:p>
        </p:txBody>
      </p:sp>
      <p:sp>
        <p:nvSpPr>
          <p:cNvPr id="3" name="Google Shape;69;p15">
            <a:extLst>
              <a:ext uri="{FF2B5EF4-FFF2-40B4-BE49-F238E27FC236}">
                <a16:creationId xmlns="" xmlns:a16="http://schemas.microsoft.com/office/drawing/2014/main" id="{FF53D871-EECF-26B6-1AF9-F14CE916747E}"/>
              </a:ext>
            </a:extLst>
          </p:cNvPr>
          <p:cNvSpPr txBox="1"/>
          <p:nvPr/>
        </p:nvSpPr>
        <p:spPr>
          <a:xfrm>
            <a:off x="562392" y="2033110"/>
            <a:ext cx="7200000" cy="538628"/>
          </a:xfrm>
          <a:prstGeom prst="rect">
            <a:avLst/>
          </a:prstGeom>
          <a:noFill/>
          <a:ln>
            <a:noFill/>
          </a:ln>
        </p:spPr>
        <p:txBody>
          <a:bodyPr spcFirstLastPara="1" wrap="square" lIns="91425" tIns="91425" rIns="91425" bIns="91425" anchor="t" anchorCtr="0">
            <a:spAutoFit/>
          </a:bodyPr>
          <a:lstStyle/>
          <a:p>
            <a:pPr lvl="0"/>
            <a:r>
              <a:rPr lang="en-US" sz="2300" b="1" dirty="0">
                <a:latin typeface="Proxima Nova"/>
                <a:ea typeface="Proxima Nova"/>
                <a:cs typeface="Proxima Nova"/>
                <a:sym typeface="Proxima Nova"/>
              </a:rPr>
              <a:t>MOBILITY?.........</a:t>
            </a:r>
            <a:endParaRPr sz="2300" b="1" dirty="0">
              <a:latin typeface="Proxima Nova"/>
              <a:ea typeface="Proxima Nova"/>
              <a:cs typeface="Proxima Nova"/>
              <a:sym typeface="Proxima Nova"/>
            </a:endParaRPr>
          </a:p>
        </p:txBody>
      </p:sp>
    </p:spTree>
    <p:extLst>
      <p:ext uri="{BB962C8B-B14F-4D97-AF65-F5344CB8AC3E}">
        <p14:creationId xmlns="" xmlns:p14="http://schemas.microsoft.com/office/powerpoint/2010/main" val="3819702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27343"/>
            <a:ext cx="7200000" cy="538579"/>
          </a:xfrm>
          <a:prstGeom prst="rect">
            <a:avLst/>
          </a:prstGeom>
          <a:noFill/>
          <a:ln>
            <a:noFill/>
          </a:ln>
        </p:spPr>
        <p:txBody>
          <a:bodyPr spcFirstLastPara="1" wrap="square" lIns="91425" tIns="91425" rIns="91425" bIns="91425" anchor="t" anchorCtr="0">
            <a:spAutoFit/>
          </a:bodyPr>
          <a:lstStyle/>
          <a:p>
            <a:pPr lvl="0"/>
            <a:r>
              <a:rPr lang="en-US" sz="2300" b="1" dirty="0">
                <a:solidFill>
                  <a:srgbClr val="00A4B6"/>
                </a:solidFill>
                <a:latin typeface="Proxima Nova"/>
                <a:ea typeface="Proxima Nova"/>
                <a:cs typeface="Proxima Nova"/>
                <a:sym typeface="Proxima Nova"/>
              </a:rPr>
              <a:t>I</a:t>
            </a:r>
            <a:r>
              <a:rPr lang="en-IN" sz="2300" b="1" dirty="0">
                <a:solidFill>
                  <a:srgbClr val="00A4B6"/>
                </a:solidFill>
                <a:latin typeface="Proxima Nova"/>
                <a:ea typeface="Proxima Nova"/>
                <a:cs typeface="Proxima Nova"/>
                <a:sym typeface="Proxima Nova"/>
              </a:rPr>
              <a:t>ntroduction</a:t>
            </a:r>
            <a:endParaRPr sz="2300" b="1" dirty="0">
              <a:solidFill>
                <a:srgbClr val="00A4B6"/>
              </a:solidFill>
              <a:latin typeface="Proxima Nova"/>
              <a:ea typeface="Proxima Nova"/>
              <a:cs typeface="Proxima Nova"/>
              <a:sym typeface="Proxima Nova"/>
            </a:endParaRPr>
          </a:p>
        </p:txBody>
      </p:sp>
      <p:sp>
        <p:nvSpPr>
          <p:cNvPr id="2" name="Google Shape;69;p15">
            <a:extLst>
              <a:ext uri="{FF2B5EF4-FFF2-40B4-BE49-F238E27FC236}">
                <a16:creationId xmlns="" xmlns:a16="http://schemas.microsoft.com/office/drawing/2014/main" id="{B7511BDE-01AA-C3BA-E50E-68860DBFE10F}"/>
              </a:ext>
            </a:extLst>
          </p:cNvPr>
          <p:cNvSpPr txBox="1"/>
          <p:nvPr/>
        </p:nvSpPr>
        <p:spPr>
          <a:xfrm>
            <a:off x="562392" y="2033110"/>
            <a:ext cx="7200000" cy="538628"/>
          </a:xfrm>
          <a:prstGeom prst="rect">
            <a:avLst/>
          </a:prstGeom>
          <a:noFill/>
          <a:ln>
            <a:noFill/>
          </a:ln>
        </p:spPr>
        <p:txBody>
          <a:bodyPr spcFirstLastPara="1" wrap="square" lIns="91425" tIns="91425" rIns="91425" bIns="91425" anchor="t" anchorCtr="0">
            <a:spAutoFit/>
          </a:bodyPr>
          <a:lstStyle/>
          <a:p>
            <a:pPr lvl="0"/>
            <a:r>
              <a:rPr lang="en-US" sz="2300" b="1" dirty="0">
                <a:latin typeface="Proxima Nova"/>
                <a:ea typeface="Proxima Nova"/>
                <a:cs typeface="Proxima Nova"/>
                <a:sym typeface="Proxima Nova"/>
              </a:rPr>
              <a:t>Computing?.........</a:t>
            </a:r>
            <a:endParaRPr sz="2300" b="1" dirty="0">
              <a:latin typeface="Proxima Nova"/>
              <a:ea typeface="Proxima Nova"/>
              <a:cs typeface="Proxima Nova"/>
              <a:sym typeface="Proxima Nova"/>
            </a:endParaRPr>
          </a:p>
        </p:txBody>
      </p:sp>
    </p:spTree>
    <p:extLst>
      <p:ext uri="{BB962C8B-B14F-4D97-AF65-F5344CB8AC3E}">
        <p14:creationId xmlns="" xmlns:p14="http://schemas.microsoft.com/office/powerpoint/2010/main" val="2988086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71" name="Google Shape;71;p15"/>
          <p:cNvSpPr txBox="1"/>
          <p:nvPr/>
        </p:nvSpPr>
        <p:spPr>
          <a:xfrm>
            <a:off x="319757" y="1998413"/>
            <a:ext cx="8820000" cy="1661963"/>
          </a:xfrm>
          <a:prstGeom prst="rect">
            <a:avLst/>
          </a:prstGeom>
          <a:noFill/>
          <a:ln>
            <a:noFill/>
          </a:ln>
        </p:spPr>
        <p:txBody>
          <a:bodyPr spcFirstLastPara="1" wrap="square" lIns="91425" tIns="91425" rIns="91425" bIns="91425" anchor="t" anchorCtr="0">
            <a:spAutoFit/>
          </a:bodyPr>
          <a:lstStyle/>
          <a:p>
            <a:pPr lvl="2" algn="just"/>
            <a:r>
              <a:rPr lang="en-US" sz="2400" b="1" dirty="0">
                <a:solidFill>
                  <a:srgbClr val="666666"/>
                </a:solidFill>
                <a:latin typeface="Cambria" panose="02040503050406030204" pitchFamily="18" charset="0"/>
                <a:ea typeface="Cambria" panose="02040503050406030204" pitchFamily="18" charset="0"/>
                <a:cs typeface="Proxima Nova"/>
                <a:sym typeface="Proxima Nova"/>
              </a:rPr>
              <a:t>What is Mobile Computing?</a:t>
            </a:r>
          </a:p>
          <a:p>
            <a:pPr marL="203597" lvl="2" indent="-139304" algn="just">
              <a:buFont typeface="Arial" panose="020B0604020202020204" pitchFamily="34" charset="0"/>
              <a:buChar char="•"/>
            </a:pPr>
            <a:endParaRPr lang="en-US" sz="1800" dirty="0">
              <a:latin typeface="Cambria" panose="02040503050406030204" pitchFamily="18" charset="0"/>
              <a:ea typeface="Cambria" panose="02040503050406030204" pitchFamily="18" charset="0"/>
            </a:endParaRPr>
          </a:p>
          <a:p>
            <a:pPr marL="203597" lvl="2" indent="-139304"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Mobile Computing is a </a:t>
            </a:r>
            <a:r>
              <a:rPr lang="en-US" sz="1800" b="1" i="1" dirty="0">
                <a:solidFill>
                  <a:srgbClr val="92D05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technology</a:t>
            </a:r>
            <a:r>
              <a:rPr lang="en-US" sz="1800" dirty="0">
                <a:latin typeface="Cambria" panose="02040503050406030204" pitchFamily="18" charset="0"/>
                <a:ea typeface="Cambria" panose="02040503050406030204" pitchFamily="18" charset="0"/>
              </a:rPr>
              <a:t> that allows transmission of </a:t>
            </a:r>
            <a:r>
              <a:rPr lang="en-US" sz="1800" b="1" i="1"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data, voice </a:t>
            </a:r>
            <a:r>
              <a:rPr lang="en-US" sz="1800" dirty="0">
                <a:latin typeface="Cambria" panose="02040503050406030204" pitchFamily="18" charset="0"/>
                <a:ea typeface="Cambria" panose="02040503050406030204" pitchFamily="18" charset="0"/>
              </a:rPr>
              <a:t>and </a:t>
            </a:r>
            <a:r>
              <a:rPr lang="en-US" sz="1800" b="1" i="1" dirty="0">
                <a:solidFill>
                  <a:schemeClr val="accent4">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video</a:t>
            </a:r>
            <a:r>
              <a:rPr lang="en-US" sz="1800" dirty="0">
                <a:latin typeface="Cambria" panose="02040503050406030204" pitchFamily="18" charset="0"/>
                <a:ea typeface="Cambria" panose="02040503050406030204" pitchFamily="18" charset="0"/>
              </a:rPr>
              <a:t> via a </a:t>
            </a:r>
            <a:r>
              <a:rPr lang="en-US" sz="1800" b="1" i="1" dirty="0">
                <a:solidFill>
                  <a:srgbClr val="00B0F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computer </a:t>
            </a:r>
            <a:r>
              <a:rPr lang="en-US" sz="1800" dirty="0">
                <a:latin typeface="Cambria" panose="02040503050406030204" pitchFamily="18" charset="0"/>
                <a:ea typeface="Cambria" panose="02040503050406030204" pitchFamily="18" charset="0"/>
              </a:rPr>
              <a:t>or any other </a:t>
            </a:r>
            <a:r>
              <a:rPr lang="en-US" sz="1800" b="1" i="1" dirty="0">
                <a:solidFill>
                  <a:srgbClr val="00B0F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wireless enabled device </a:t>
            </a:r>
            <a:r>
              <a:rPr lang="en-US" sz="1800" dirty="0">
                <a:latin typeface="Cambria" panose="02040503050406030204" pitchFamily="18" charset="0"/>
                <a:ea typeface="Cambria" panose="02040503050406030204" pitchFamily="18" charset="0"/>
              </a:rPr>
              <a:t>without having to be connected to a fixed physical link.</a:t>
            </a:r>
            <a:endParaRPr lang="en-US" sz="3000" b="1" dirty="0">
              <a:latin typeface="Cambria" panose="02040503050406030204" pitchFamily="18" charset="0"/>
              <a:ea typeface="Cambria" panose="02040503050406030204" pitchFamily="18" charset="0"/>
            </a:endParaRPr>
          </a:p>
        </p:txBody>
      </p:sp>
      <p:sp>
        <p:nvSpPr>
          <p:cNvPr id="2" name="Google Shape;69;p15">
            <a:extLst>
              <a:ext uri="{FF2B5EF4-FFF2-40B4-BE49-F238E27FC236}">
                <a16:creationId xmlns="" xmlns:a16="http://schemas.microsoft.com/office/drawing/2014/main" id="{BE6E2F74-E0E1-E145-4EAA-DFDD639495D4}"/>
              </a:ext>
            </a:extLst>
          </p:cNvPr>
          <p:cNvSpPr txBox="1"/>
          <p:nvPr/>
        </p:nvSpPr>
        <p:spPr>
          <a:xfrm>
            <a:off x="184936" y="95413"/>
            <a:ext cx="7200000" cy="553967"/>
          </a:xfrm>
          <a:prstGeom prst="rect">
            <a:avLst/>
          </a:prstGeom>
          <a:noFill/>
          <a:ln>
            <a:noFill/>
          </a:ln>
        </p:spPr>
        <p:txBody>
          <a:bodyPr spcFirstLastPara="1" wrap="square" lIns="91425" tIns="91425" rIns="91425" bIns="91425" anchor="t" anchorCtr="0">
            <a:spAutoFit/>
          </a:bodyPr>
          <a:lstStyle/>
          <a:p>
            <a:pPr lvl="0"/>
            <a:r>
              <a:rPr lang="en-US" sz="2400" b="1" dirty="0">
                <a:solidFill>
                  <a:schemeClr val="bg1">
                    <a:lumMod val="50000"/>
                  </a:schemeClr>
                </a:solidFill>
              </a:rPr>
              <a:t>Mobile computing-Introduction</a:t>
            </a:r>
            <a:endParaRPr sz="2300" b="1" dirty="0">
              <a:solidFill>
                <a:schemeClr val="bg1">
                  <a:lumMod val="50000"/>
                </a:schemeClr>
              </a:solidFill>
              <a:latin typeface="Proxima Nova"/>
              <a:ea typeface="Proxima Nova"/>
              <a:cs typeface="Proxima Nova"/>
              <a:sym typeface="Proxima Nova"/>
            </a:endParaRPr>
          </a:p>
        </p:txBody>
      </p:sp>
    </p:spTree>
    <p:extLst>
      <p:ext uri="{BB962C8B-B14F-4D97-AF65-F5344CB8AC3E}">
        <p14:creationId xmlns="" xmlns:p14="http://schemas.microsoft.com/office/powerpoint/2010/main" val="38208341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8487" y="-895350"/>
            <a:ext cx="9151418" cy="6094671"/>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553967"/>
          </a:xfrm>
          <a:prstGeom prst="rect">
            <a:avLst/>
          </a:prstGeom>
          <a:noFill/>
          <a:ln>
            <a:noFill/>
          </a:ln>
        </p:spPr>
        <p:txBody>
          <a:bodyPr spcFirstLastPara="1" wrap="square" lIns="91425" tIns="91425" rIns="91425" bIns="91425" anchor="t" anchorCtr="0">
            <a:spAutoFit/>
          </a:bodyPr>
          <a:lstStyle/>
          <a:p>
            <a:pPr lvl="0"/>
            <a:r>
              <a:rPr lang="en-US" sz="2400" b="1" dirty="0">
                <a:solidFill>
                  <a:schemeClr val="bg1">
                    <a:lumMod val="50000"/>
                  </a:schemeClr>
                </a:solidFill>
              </a:rPr>
              <a:t>Mobile computing-Introduction</a:t>
            </a:r>
            <a:endParaRPr sz="2300" b="1" dirty="0">
              <a:solidFill>
                <a:schemeClr val="bg1">
                  <a:lumMod val="50000"/>
                </a:schemeClr>
              </a:solidFill>
              <a:latin typeface="Proxima Nova"/>
              <a:ea typeface="Proxima Nova"/>
              <a:cs typeface="Proxima Nova"/>
              <a:sym typeface="Proxima Nova"/>
            </a:endParaRPr>
          </a:p>
        </p:txBody>
      </p:sp>
      <p:sp>
        <p:nvSpPr>
          <p:cNvPr id="71" name="Google Shape;71;p15"/>
          <p:cNvSpPr txBox="1"/>
          <p:nvPr/>
        </p:nvSpPr>
        <p:spPr>
          <a:xfrm>
            <a:off x="184936" y="724876"/>
            <a:ext cx="8820000" cy="2400627"/>
          </a:xfrm>
          <a:prstGeom prst="rect">
            <a:avLst/>
          </a:prstGeom>
          <a:noFill/>
          <a:ln>
            <a:noFill/>
          </a:ln>
        </p:spPr>
        <p:txBody>
          <a:bodyPr spcFirstLastPara="1" wrap="square" lIns="91425" tIns="91425" rIns="91425" bIns="91425" anchor="t" anchorCtr="0">
            <a:spAutoFit/>
          </a:bodyPr>
          <a:lstStyle/>
          <a:p>
            <a:pPr marL="257175" lvl="2" indent="-257175">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Mobile computing can be defined as a computing environment of </a:t>
            </a:r>
            <a:r>
              <a:rPr lang="en-US" sz="1800" dirty="0">
                <a:highlight>
                  <a:srgbClr val="FFFF00"/>
                </a:highlight>
                <a:latin typeface="Times New Roman" panose="02020603050405020304" pitchFamily="18" charset="0"/>
                <a:cs typeface="Times New Roman" panose="02020603050405020304" pitchFamily="18" charset="0"/>
              </a:rPr>
              <a:t>physical mobility. </a:t>
            </a:r>
          </a:p>
          <a:p>
            <a:pPr lvl="2"/>
            <a:endParaRPr lang="en-US" sz="1800" dirty="0">
              <a:latin typeface="Times New Roman" panose="02020603050405020304" pitchFamily="18" charset="0"/>
              <a:cs typeface="Times New Roman" panose="02020603050405020304" pitchFamily="18" charset="0"/>
            </a:endParaRPr>
          </a:p>
          <a:p>
            <a:pPr marL="257175" lvl="2" indent="-257175">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user of a mobile computing environment will be able to access data, information, or other logical objects from </a:t>
            </a:r>
            <a:r>
              <a:rPr lang="en-US" sz="1800" dirty="0">
                <a:highlight>
                  <a:srgbClr val="FFFF00"/>
                </a:highlight>
                <a:latin typeface="Times New Roman" panose="02020603050405020304" pitchFamily="18" charset="0"/>
                <a:cs typeface="Times New Roman" panose="02020603050405020304" pitchFamily="18" charset="0"/>
              </a:rPr>
              <a:t>any device in any network </a:t>
            </a:r>
            <a:r>
              <a:rPr lang="en-US" sz="1800" dirty="0">
                <a:latin typeface="Times New Roman" panose="02020603050405020304" pitchFamily="18" charset="0"/>
                <a:cs typeface="Times New Roman" panose="02020603050405020304" pitchFamily="18" charset="0"/>
              </a:rPr>
              <a:t>while on the move. </a:t>
            </a:r>
          </a:p>
          <a:p>
            <a:pPr marL="257175" lvl="2" indent="-257175">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57175" lvl="2" indent="-257175">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 mobile computing system allows a user to perform a task </a:t>
            </a:r>
            <a:r>
              <a:rPr lang="en-US" sz="1800" dirty="0">
                <a:highlight>
                  <a:srgbClr val="FFFF00"/>
                </a:highlight>
                <a:latin typeface="Times New Roman" panose="02020603050405020304" pitchFamily="18" charset="0"/>
                <a:cs typeface="Times New Roman" panose="02020603050405020304" pitchFamily="18" charset="0"/>
              </a:rPr>
              <a:t>from anywhere </a:t>
            </a:r>
            <a:r>
              <a:rPr lang="en-US" sz="1800" dirty="0">
                <a:latin typeface="Times New Roman" panose="02020603050405020304" pitchFamily="18" charset="0"/>
                <a:cs typeface="Times New Roman" panose="02020603050405020304" pitchFamily="18" charset="0"/>
              </a:rPr>
              <a:t>using a computing device in the public (the Web), corporate (business information) and personal information spaces (medical record, address book). </a:t>
            </a:r>
            <a:endParaRPr sz="17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2956922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957696"/>
            <a:ext cx="9151418" cy="4185805"/>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71" name="Google Shape;71;p15"/>
          <p:cNvSpPr txBox="1"/>
          <p:nvPr/>
        </p:nvSpPr>
        <p:spPr>
          <a:xfrm>
            <a:off x="184936" y="724876"/>
            <a:ext cx="8820000" cy="4878228"/>
          </a:xfrm>
          <a:prstGeom prst="rect">
            <a:avLst/>
          </a:prstGeom>
          <a:noFill/>
          <a:ln>
            <a:noFill/>
          </a:ln>
        </p:spPr>
        <p:txBody>
          <a:bodyPr spcFirstLastPara="1" wrap="square" lIns="91425" tIns="91425" rIns="91425" bIns="91425" anchor="t" anchorCtr="0">
            <a:spAutoFit/>
          </a:bodyPr>
          <a:lstStyle/>
          <a:p>
            <a:pPr lvl="2"/>
            <a:r>
              <a:rPr lang="en-US" sz="1800" b="1" dirty="0">
                <a:solidFill>
                  <a:schemeClr val="bg1">
                    <a:lumMod val="50000"/>
                  </a:schemeClr>
                </a:solidFill>
              </a:rPr>
              <a:t>Understanding the Term “Mobile computing”</a:t>
            </a:r>
            <a:r>
              <a:rPr lang="en-US" sz="1500" b="1" dirty="0">
                <a:solidFill>
                  <a:schemeClr val="bg1">
                    <a:lumMod val="50000"/>
                  </a:schemeClr>
                </a:solidFill>
              </a:rPr>
              <a:t> More …</a:t>
            </a:r>
            <a:endParaRPr lang="en-US" sz="1800" b="1" dirty="0"/>
          </a:p>
          <a:p>
            <a:pPr lvl="2"/>
            <a:r>
              <a:rPr lang="en-US" sz="1800" b="1" dirty="0"/>
              <a:t>Mobile computing is used in different contexts with different names.</a:t>
            </a:r>
            <a:endParaRPr lang="en-US" sz="1800" dirty="0">
              <a:latin typeface="Times New Roman" panose="02020603050405020304" pitchFamily="18" charset="0"/>
              <a:cs typeface="Times New Roman" panose="02020603050405020304" pitchFamily="18" charset="0"/>
            </a:endParaRPr>
          </a:p>
          <a:p>
            <a:pPr marL="257175" lvl="2" indent="-257175" algn="just">
              <a:buFont typeface="Arial" panose="020B0604020202020204" pitchFamily="34" charset="0"/>
              <a:buChar char="•"/>
            </a:pPr>
            <a:r>
              <a:rPr lang="en-US" sz="1800" dirty="0">
                <a:highlight>
                  <a:srgbClr val="FFFF00"/>
                </a:highlight>
                <a:latin typeface="Times New Roman" panose="02020603050405020304" pitchFamily="18" charset="0"/>
                <a:cs typeface="Times New Roman" panose="02020603050405020304" pitchFamily="18" charset="0"/>
              </a:rPr>
              <a:t>Mobile Computing: </a:t>
            </a:r>
            <a:r>
              <a:rPr lang="en-US" sz="1800" dirty="0">
                <a:latin typeface="Times New Roman" panose="02020603050405020304" pitchFamily="18" charset="0"/>
                <a:cs typeface="Times New Roman" panose="02020603050405020304" pitchFamily="18" charset="0"/>
              </a:rPr>
              <a:t>This computing environment moves along with the user. This is similar to the telephone number of a GSM (Global System for Mobile communication) phone, which moves with the phone. The offline (local) and real-time (remote) computing environment will move with the user. In real-time mode the user will be able to use all his remote data and services online.</a:t>
            </a:r>
          </a:p>
          <a:p>
            <a:pPr marL="257175" lvl="2" indent="-257175" algn="jus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57175" lvl="2" indent="-257175" algn="just">
              <a:buFont typeface="Arial" panose="020B0604020202020204" pitchFamily="34" charset="0"/>
              <a:buChar char="•"/>
            </a:pPr>
            <a:r>
              <a:rPr lang="en-US" sz="1800" dirty="0">
                <a:highlight>
                  <a:srgbClr val="FFFF00"/>
                </a:highlight>
                <a:latin typeface="Times New Roman" panose="02020603050405020304" pitchFamily="18" charset="0"/>
                <a:cs typeface="Times New Roman" panose="02020603050405020304" pitchFamily="18" charset="0"/>
              </a:rPr>
              <a:t>Anywhere, Anytime Information: </a:t>
            </a:r>
            <a:r>
              <a:rPr lang="en-US" sz="1800" dirty="0">
                <a:latin typeface="Times New Roman" panose="02020603050405020304" pitchFamily="18" charset="0"/>
                <a:cs typeface="Times New Roman" panose="02020603050405020304" pitchFamily="18" charset="0"/>
              </a:rPr>
              <a:t>This is the generic definition of ubiquity, where the information is available anywhere, all the time.</a:t>
            </a:r>
          </a:p>
          <a:p>
            <a:pPr marL="257175" lvl="2" indent="-257175" algn="just">
              <a:buFont typeface="Arial" panose="020B0604020202020204" pitchFamily="34" charset="0"/>
              <a:buChar char="•"/>
            </a:pPr>
            <a:endParaRPr lang="en-US" sz="1800" dirty="0"/>
          </a:p>
          <a:p>
            <a:pPr marL="257175" lvl="2" indent="-257175" algn="just">
              <a:buFont typeface="Arial" panose="020B0604020202020204" pitchFamily="34" charset="0"/>
              <a:buChar char="•"/>
            </a:pPr>
            <a:r>
              <a:rPr lang="en-US" sz="1800" dirty="0">
                <a:highlight>
                  <a:srgbClr val="FFFF00"/>
                </a:highlight>
                <a:latin typeface="Times New Roman" panose="02020603050405020304" pitchFamily="18" charset="0"/>
                <a:cs typeface="Times New Roman" panose="02020603050405020304" pitchFamily="18" charset="0"/>
              </a:rPr>
              <a:t>Virtual Home Environment: </a:t>
            </a:r>
            <a:r>
              <a:rPr lang="en-US" sz="1800" dirty="0">
                <a:latin typeface="Times New Roman" panose="02020603050405020304" pitchFamily="18" charset="0"/>
                <a:cs typeface="Times New Roman" panose="02020603050405020304" pitchFamily="18" charset="0"/>
              </a:rPr>
              <a:t>Virtual Home Environment (VHE) is defined as an environment in a foreign network such that the mobile users can experience the same computing experience as they have in their home or corporate computing environment. </a:t>
            </a:r>
          </a:p>
          <a:p>
            <a:pPr lvl="2" algn="just"/>
            <a:endParaRPr lang="en-US" sz="1800" dirty="0">
              <a:latin typeface="Times New Roman" panose="02020603050405020304" pitchFamily="18" charset="0"/>
              <a:cs typeface="Times New Roman" panose="02020603050405020304" pitchFamily="18" charset="0"/>
            </a:endParaRPr>
          </a:p>
          <a:p>
            <a:pPr lvl="2"/>
            <a:endParaRPr lang="en-US" sz="1800" dirty="0">
              <a:latin typeface="Times New Roman" panose="02020603050405020304" pitchFamily="18" charset="0"/>
              <a:cs typeface="Times New Roman" panose="02020603050405020304" pitchFamily="18" charset="0"/>
            </a:endParaRPr>
          </a:p>
          <a:p>
            <a:pPr lvl="2"/>
            <a:endParaRPr sz="1700" dirty="0">
              <a:latin typeface="Times New Roman" panose="02020603050405020304" pitchFamily="18" charset="0"/>
              <a:cs typeface="Times New Roman" panose="02020603050405020304" pitchFamily="18" charset="0"/>
            </a:endParaRPr>
          </a:p>
        </p:txBody>
      </p:sp>
      <p:sp>
        <p:nvSpPr>
          <p:cNvPr id="3" name="Google Shape;69;p15">
            <a:extLst>
              <a:ext uri="{FF2B5EF4-FFF2-40B4-BE49-F238E27FC236}">
                <a16:creationId xmlns="" xmlns:a16="http://schemas.microsoft.com/office/drawing/2014/main" id="{2EF5D179-5380-2D5B-9361-5B54C0711E57}"/>
              </a:ext>
            </a:extLst>
          </p:cNvPr>
          <p:cNvSpPr txBox="1"/>
          <p:nvPr/>
        </p:nvSpPr>
        <p:spPr>
          <a:xfrm>
            <a:off x="184936" y="95413"/>
            <a:ext cx="7200000" cy="553967"/>
          </a:xfrm>
          <a:prstGeom prst="rect">
            <a:avLst/>
          </a:prstGeom>
          <a:noFill/>
          <a:ln>
            <a:noFill/>
          </a:ln>
        </p:spPr>
        <p:txBody>
          <a:bodyPr spcFirstLastPara="1" wrap="square" lIns="91425" tIns="91425" rIns="91425" bIns="91425" anchor="t" anchorCtr="0">
            <a:spAutoFit/>
          </a:bodyPr>
          <a:lstStyle/>
          <a:p>
            <a:pPr lvl="0"/>
            <a:r>
              <a:rPr lang="en-US" sz="2400" b="1" dirty="0">
                <a:solidFill>
                  <a:schemeClr val="bg1">
                    <a:lumMod val="50000"/>
                  </a:schemeClr>
                </a:solidFill>
              </a:rPr>
              <a:t>Mobile computing-Introduction</a:t>
            </a:r>
            <a:endParaRPr sz="2300" b="1" dirty="0">
              <a:solidFill>
                <a:schemeClr val="bg1">
                  <a:lumMod val="50000"/>
                </a:schemeClr>
              </a:solidFill>
              <a:latin typeface="Proxima Nova"/>
              <a:ea typeface="Proxima Nova"/>
              <a:cs typeface="Proxima Nova"/>
              <a:sym typeface="Proxima Nova"/>
            </a:endParaRPr>
          </a:p>
        </p:txBody>
      </p:sp>
    </p:spTree>
    <p:extLst>
      <p:ext uri="{BB962C8B-B14F-4D97-AF65-F5344CB8AC3E}">
        <p14:creationId xmlns="" xmlns:p14="http://schemas.microsoft.com/office/powerpoint/2010/main" val="14445115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9" y="4751"/>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8487" y="-895350"/>
            <a:ext cx="9151418" cy="6094671"/>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9" y="148589"/>
            <a:ext cx="1495425" cy="371475"/>
          </a:xfrm>
          <a:prstGeom prst="rect">
            <a:avLst/>
          </a:prstGeom>
          <a:noFill/>
          <a:ln>
            <a:noFill/>
          </a:ln>
        </p:spPr>
      </p:pic>
      <p:sp>
        <p:nvSpPr>
          <p:cNvPr id="69" name="Google Shape;69;p15"/>
          <p:cNvSpPr txBox="1"/>
          <p:nvPr/>
        </p:nvSpPr>
        <p:spPr>
          <a:xfrm>
            <a:off x="184936" y="95413"/>
            <a:ext cx="7200000" cy="877133"/>
          </a:xfrm>
          <a:prstGeom prst="rect">
            <a:avLst/>
          </a:prstGeom>
          <a:noFill/>
          <a:ln>
            <a:noFill/>
          </a:ln>
        </p:spPr>
        <p:txBody>
          <a:bodyPr spcFirstLastPara="1" wrap="square" lIns="91425" tIns="91425" rIns="91425" bIns="91425" anchor="t" anchorCtr="0">
            <a:spAutoFit/>
          </a:bodyPr>
          <a:lstStyle/>
          <a:p>
            <a:pPr lvl="0"/>
            <a:r>
              <a:rPr lang="en-US" sz="2400" b="1" dirty="0">
                <a:solidFill>
                  <a:schemeClr val="bg1">
                    <a:lumMod val="50000"/>
                  </a:schemeClr>
                </a:solidFill>
              </a:rPr>
              <a:t>Understanding the Term “Mobile computing”</a:t>
            </a:r>
            <a:r>
              <a:rPr lang="en-US" sz="2100" b="1" dirty="0">
                <a:solidFill>
                  <a:schemeClr val="bg1">
                    <a:lumMod val="50000"/>
                  </a:schemeClr>
                </a:solidFill>
              </a:rPr>
              <a:t> More …</a:t>
            </a:r>
            <a:endParaRPr sz="2300" b="1" dirty="0">
              <a:solidFill>
                <a:schemeClr val="bg1">
                  <a:lumMod val="50000"/>
                </a:schemeClr>
              </a:solidFill>
              <a:latin typeface="Proxima Nova"/>
              <a:ea typeface="Proxima Nova"/>
              <a:cs typeface="Proxima Nova"/>
              <a:sym typeface="Proxima Nova"/>
            </a:endParaRPr>
          </a:p>
        </p:txBody>
      </p:sp>
      <p:sp>
        <p:nvSpPr>
          <p:cNvPr id="71" name="Google Shape;71;p15"/>
          <p:cNvSpPr txBox="1"/>
          <p:nvPr/>
        </p:nvSpPr>
        <p:spPr>
          <a:xfrm>
            <a:off x="184936" y="721107"/>
            <a:ext cx="8820000" cy="5432226"/>
          </a:xfrm>
          <a:prstGeom prst="rect">
            <a:avLst/>
          </a:prstGeom>
          <a:noFill/>
          <a:ln>
            <a:noFill/>
          </a:ln>
        </p:spPr>
        <p:txBody>
          <a:bodyPr spcFirstLastPara="1" wrap="square" lIns="91425" tIns="91425" rIns="91425" bIns="91425" anchor="t" anchorCtr="0">
            <a:spAutoFit/>
          </a:bodyPr>
          <a:lstStyle/>
          <a:p>
            <a:pPr lvl="2"/>
            <a:r>
              <a:rPr lang="en-US" sz="1800" b="1" dirty="0">
                <a:latin typeface="Times New Roman" panose="02020603050405020304" pitchFamily="18" charset="0"/>
                <a:cs typeface="Times New Roman" panose="02020603050405020304" pitchFamily="18" charset="0"/>
              </a:rPr>
              <a:t>Mobile computing is used in different contexts with different names.</a:t>
            </a:r>
          </a:p>
          <a:p>
            <a:pPr lvl="2"/>
            <a:endParaRPr lang="en-US" sz="1800" dirty="0">
              <a:latin typeface="Times New Roman" panose="02020603050405020304" pitchFamily="18" charset="0"/>
              <a:cs typeface="Times New Roman" panose="02020603050405020304" pitchFamily="18" charset="0"/>
            </a:endParaRPr>
          </a:p>
          <a:p>
            <a:pPr marL="257175" lvl="2" indent="-257175" algn="just">
              <a:buFont typeface="Arial" panose="020B0604020202020204" pitchFamily="34" charset="0"/>
              <a:buChar char="•"/>
            </a:pPr>
            <a:r>
              <a:rPr lang="en-US" sz="1800" dirty="0">
                <a:highlight>
                  <a:srgbClr val="FFFF00"/>
                </a:highlight>
                <a:latin typeface="Times New Roman" panose="02020603050405020304" pitchFamily="18" charset="0"/>
                <a:cs typeface="Times New Roman" panose="02020603050405020304" pitchFamily="18" charset="0"/>
              </a:rPr>
              <a:t>Nomadic Computing: </a:t>
            </a:r>
            <a:r>
              <a:rPr lang="en-US" sz="1800" dirty="0">
                <a:latin typeface="Times New Roman" panose="02020603050405020304" pitchFamily="18" charset="0"/>
                <a:cs typeface="Times New Roman" panose="02020603050405020304" pitchFamily="18" charset="0"/>
              </a:rPr>
              <a:t>The computing environment is nomadic and moves along with the mobile user. This is true for both local and remote services.</a:t>
            </a:r>
          </a:p>
          <a:p>
            <a:pPr marL="257175" lvl="2" indent="-257175" algn="jus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57175" lvl="2" indent="-257175" algn="just">
              <a:buFont typeface="Arial" panose="020B0604020202020204" pitchFamily="34" charset="0"/>
              <a:buChar char="•"/>
            </a:pPr>
            <a:r>
              <a:rPr lang="en-US" sz="1800" dirty="0">
                <a:highlight>
                  <a:srgbClr val="FFFF00"/>
                </a:highlight>
                <a:latin typeface="Times New Roman" panose="02020603050405020304" pitchFamily="18" charset="0"/>
                <a:cs typeface="Times New Roman" panose="02020603050405020304" pitchFamily="18" charset="0"/>
              </a:rPr>
              <a:t>Pervasive Computing: </a:t>
            </a:r>
            <a:r>
              <a:rPr lang="en-US" sz="1800" dirty="0">
                <a:latin typeface="Times New Roman" panose="02020603050405020304" pitchFamily="18" charset="0"/>
                <a:cs typeface="Times New Roman" panose="02020603050405020304" pitchFamily="18" charset="0"/>
              </a:rPr>
              <a:t>A computing environment, which is pervasive in nature and can be made available in any environment</a:t>
            </a:r>
          </a:p>
          <a:p>
            <a:pPr marL="257175" lvl="2" indent="-257175" algn="jus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57175" lvl="2" indent="-257175" algn="just">
              <a:buFont typeface="Arial" panose="020B0604020202020204" pitchFamily="34" charset="0"/>
              <a:buChar char="•"/>
            </a:pPr>
            <a:r>
              <a:rPr lang="en-US" sz="1800" dirty="0">
                <a:highlight>
                  <a:srgbClr val="FFFF00"/>
                </a:highlight>
                <a:latin typeface="Times New Roman" panose="02020603050405020304" pitchFamily="18" charset="0"/>
                <a:cs typeface="Times New Roman" panose="02020603050405020304" pitchFamily="18" charset="0"/>
              </a:rPr>
              <a:t>Ubiquitous Computing: </a:t>
            </a:r>
            <a:r>
              <a:rPr lang="en-US" sz="1800" dirty="0">
                <a:latin typeface="Times New Roman" panose="02020603050405020304" pitchFamily="18" charset="0"/>
                <a:cs typeface="Times New Roman" panose="02020603050405020304" pitchFamily="18" charset="0"/>
              </a:rPr>
              <a:t>A (nobody will notice its presence) everyplace computing environment. The user will be able to use both local and remote services</a:t>
            </a:r>
          </a:p>
          <a:p>
            <a:pPr marL="257175" lvl="2" indent="-257175" algn="jus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57175" lvl="2" indent="-257175" algn="just">
              <a:buFont typeface="Arial" panose="020B0604020202020204" pitchFamily="34" charset="0"/>
              <a:buChar char="•"/>
            </a:pPr>
            <a:r>
              <a:rPr lang="en-US" sz="1800" dirty="0">
                <a:highlight>
                  <a:srgbClr val="FFFF00"/>
                </a:highlight>
                <a:latin typeface="Times New Roman" panose="02020603050405020304" pitchFamily="18" charset="0"/>
                <a:cs typeface="Times New Roman" panose="02020603050405020304" pitchFamily="18" charset="0"/>
              </a:rPr>
              <a:t>Global Service Portability: </a:t>
            </a:r>
            <a:r>
              <a:rPr lang="en-US" sz="1800" dirty="0">
                <a:latin typeface="Times New Roman" panose="02020603050405020304" pitchFamily="18" charset="0"/>
                <a:cs typeface="Times New Roman" panose="02020603050405020304" pitchFamily="18" charset="0"/>
              </a:rPr>
              <a:t>Making a service portable and available in every environment. Any service of any environment will be available globally.</a:t>
            </a:r>
          </a:p>
          <a:p>
            <a:pPr marL="257175" lvl="2" indent="-257175" algn="jus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57175" lvl="2" indent="-257175" algn="just">
              <a:buFont typeface="Arial" panose="020B0604020202020204" pitchFamily="34" charset="0"/>
              <a:buChar char="•"/>
            </a:pPr>
            <a:r>
              <a:rPr lang="en-US" sz="1800" dirty="0">
                <a:highlight>
                  <a:srgbClr val="FFFF00"/>
                </a:highlight>
                <a:latin typeface="Times New Roman" panose="02020603050405020304" pitchFamily="18" charset="0"/>
                <a:cs typeface="Times New Roman" panose="02020603050405020304" pitchFamily="18" charset="0"/>
              </a:rPr>
              <a:t>Wearable Computers: </a:t>
            </a:r>
            <a:r>
              <a:rPr lang="en-US" sz="1800" dirty="0">
                <a:latin typeface="Times New Roman" panose="02020603050405020304" pitchFamily="18" charset="0"/>
                <a:cs typeface="Times New Roman" panose="02020603050405020304" pitchFamily="18" charset="0"/>
              </a:rPr>
              <a:t>Wearable computers can be worn by humans like a hat, shoe or clothes (these are wearable accessories).</a:t>
            </a:r>
          </a:p>
          <a:p>
            <a:pPr lvl="2" algn="just"/>
            <a:endParaRPr lang="en-US" sz="1800" dirty="0">
              <a:latin typeface="Times New Roman" panose="02020603050405020304" pitchFamily="18" charset="0"/>
              <a:cs typeface="Times New Roman" panose="02020603050405020304" pitchFamily="18" charset="0"/>
            </a:endParaRPr>
          </a:p>
          <a:p>
            <a:pPr lvl="2"/>
            <a:endParaRPr lang="en-US" sz="1800" dirty="0">
              <a:latin typeface="Times New Roman" panose="02020603050405020304" pitchFamily="18" charset="0"/>
              <a:cs typeface="Times New Roman" panose="02020603050405020304" pitchFamily="18" charset="0"/>
            </a:endParaRPr>
          </a:p>
          <a:p>
            <a:pPr lvl="2"/>
            <a:endParaRPr sz="17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919405358"/>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2947</TotalTime>
  <Words>2235</Words>
  <Application>Microsoft Office PowerPoint</Application>
  <PresentationFormat>On-screen Show (16:9)</PresentationFormat>
  <Paragraphs>282</Paragraphs>
  <Slides>36</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Proxima Nova</vt:lpstr>
      <vt:lpstr>Cambria</vt:lpstr>
      <vt:lpstr>Times New Roman</vt:lpstr>
      <vt:lpstr>Wingdings</vt:lpstr>
      <vt:lpstr>Google Sans</vt:lpstr>
      <vt:lpstr>Cerebri Sans</vt:lpstr>
      <vt:lpstr>Simple Light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How Wireless Communication Occurs? </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HP</cp:lastModifiedBy>
  <cp:revision>417</cp:revision>
  <dcterms:modified xsi:type="dcterms:W3CDTF">2023-07-22T14:19:27Z</dcterms:modified>
</cp:coreProperties>
</file>